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Default Extension="emf" ContentType="image/x-emf"/>
  <Override PartName="/ppt/tags/tag3.xml" ContentType="application/vnd.openxmlformats-officedocument.presentationml.tags+xml"/>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slideLayouts/slideLayout1.xml" ContentType="application/vnd.openxmlformats-officedocument.presentationml.slideLayout+xml"/>
  <Default Extension="vsdx" ContentType="application/vnd.ms-visio.drawing"/>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62" r:id="rId4"/>
    <p:sldId id="283" r:id="rId5"/>
    <p:sldId id="284" r:id="rId6"/>
    <p:sldId id="285" r:id="rId7"/>
    <p:sldId id="286" r:id="rId8"/>
    <p:sldId id="287" r:id="rId9"/>
    <p:sldId id="289" r:id="rId10"/>
    <p:sldId id="299" r:id="rId11"/>
    <p:sldId id="300" r:id="rId12"/>
    <p:sldId id="314" r:id="rId13"/>
    <p:sldId id="291" r:id="rId14"/>
    <p:sldId id="301" r:id="rId15"/>
    <p:sldId id="315" r:id="rId16"/>
    <p:sldId id="316" r:id="rId17"/>
    <p:sldId id="317" r:id="rId18"/>
    <p:sldId id="318" r:id="rId19"/>
    <p:sldId id="292" r:id="rId20"/>
    <p:sldId id="293" r:id="rId21"/>
    <p:sldId id="294" r:id="rId22"/>
    <p:sldId id="282" r:id="rId23"/>
  </p:sldIdLst>
  <p:sldSz cx="9144000" cy="5143500" type="screen16x9"/>
  <p:notesSz cx="6858000" cy="9144000"/>
  <p:custDataLst>
    <p:tags r:id="rId25"/>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642" y="-69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1CE34-0D53-45AE-86B4-FAB8BAEA2F26}" type="datetimeFigureOut">
              <a:rPr lang="zh-CN" altLang="en-US" smtClean="0"/>
              <a:pPr/>
              <a:t>2021/1/6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BF5BF-8F0B-419C-A7CD-7B19143AA1B0}"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5BF5BF-8F0B-419C-A7CD-7B19143AA1B0}" type="slidenum">
              <a:rPr lang="zh-CN" altLang="en-US" smtClean="0"/>
              <a:pPr/>
              <a:t>22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pPr/>
              <a:t>2021/1/6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pPr/>
              <a:t>2021/1/6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pPr/>
              <a:t>2021/1/6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C3FCDB0-F503-47F8-9F54-E1C9EFB6B37B}" type="datetimeFigureOut">
              <a:rPr lang="zh-CN" altLang="en-US" smtClean="0"/>
              <a:pPr/>
              <a:t>2021/1/6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C3FCDB0-F503-47F8-9F54-E1C9EFB6B37B}" type="datetimeFigureOut">
              <a:rPr lang="zh-CN" altLang="en-US" smtClean="0"/>
              <a:pPr/>
              <a:t>2021/1/6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C3FCDB0-F503-47F8-9F54-E1C9EFB6B37B}" type="datetimeFigureOut">
              <a:rPr lang="zh-CN" altLang="en-US" smtClean="0"/>
              <a:pPr/>
              <a:t>2021/1/6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C3FCDB0-F503-47F8-9F54-E1C9EFB6B37B}" type="datetimeFigureOut">
              <a:rPr lang="zh-CN" altLang="en-US" smtClean="0"/>
              <a:pPr/>
              <a:t>2021/1/6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C3FCDB0-F503-47F8-9F54-E1C9EFB6B37B}" type="datetimeFigureOut">
              <a:rPr lang="zh-CN" altLang="en-US" smtClean="0"/>
              <a:pPr/>
              <a:t>2021/1/6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3FCDB0-F503-47F8-9F54-E1C9EFB6B37B}" type="datetimeFigureOut">
              <a:rPr lang="zh-CN" altLang="en-US" smtClean="0"/>
              <a:pPr/>
              <a:t>2021/1/6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C3FCDB0-F503-47F8-9F54-E1C9EFB6B37B}" type="datetimeFigureOut">
              <a:rPr lang="zh-CN" altLang="en-US" smtClean="0"/>
              <a:pPr/>
              <a:t>2021/1/6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C3FCDB0-F503-47F8-9F54-E1C9EFB6B37B}" type="datetimeFigureOut">
              <a:rPr lang="zh-CN" altLang="en-US" smtClean="0"/>
              <a:pPr/>
              <a:t>2021/1/6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F9B3A8-E0B9-43B3-BEF5-43336FBA3202}"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C3FCDB0-F503-47F8-9F54-E1C9EFB6B37B}" type="datetimeFigureOut">
              <a:rPr lang="zh-CN" altLang="en-US" smtClean="0"/>
              <a:pPr/>
              <a:t>2021/1/6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3F9B3A8-E0B9-43B3-BEF5-43336FBA320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media" Target="../media/media1.wma"/><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__2.vsdx"/><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__3.vsdx"/><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__4.vsdx"/><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media" Target="../media/media1.wma"/><Relationship Id="rId2" Type="http://schemas.openxmlformats.org/officeDocument/2006/relationships/video" Target="NULL" TargetMode="External"/><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__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35" y="0"/>
            <a:ext cx="9144000" cy="5143500"/>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177090" y="623015"/>
            <a:ext cx="2789820" cy="1924926"/>
          </a:xfrm>
          <a:prstGeom prst="rect">
            <a:avLst/>
          </a:prstGeom>
        </p:spPr>
      </p:pic>
      <p:sp>
        <p:nvSpPr>
          <p:cNvPr id="8" name="PA_矩形 17"/>
          <p:cNvSpPr/>
          <p:nvPr>
            <p:custDataLst>
              <p:tags r:id="rId1"/>
            </p:custDataLst>
          </p:nvPr>
        </p:nvSpPr>
        <p:spPr>
          <a:xfrm>
            <a:off x="1137285" y="2482850"/>
            <a:ext cx="7144385" cy="646331"/>
          </a:xfrm>
          <a:prstGeom prst="rect">
            <a:avLst/>
          </a:prstGeom>
        </p:spPr>
        <p:txBody>
          <a:bodyPr wrap="square">
            <a:spAutoFit/>
          </a:bodyPr>
          <a:lstStyle/>
          <a:p>
            <a:pPr algn="ctr">
              <a:spcBef>
                <a:spcPct val="0"/>
              </a:spcBef>
            </a:pPr>
            <a:r>
              <a:rPr lang="en-US" altLang="zh-CN" sz="3600" b="1" dirty="0" smtClean="0">
                <a:solidFill>
                  <a:schemeClr val="bg1"/>
                </a:solidFill>
                <a:latin typeface="微软雅黑" panose="020B0503020204020204" pitchFamily="34" charset="-122"/>
                <a:ea typeface="微软雅黑" panose="020B0503020204020204" pitchFamily="34" charset="-122"/>
              </a:rPr>
              <a:t>SSM</a:t>
            </a:r>
            <a:r>
              <a:rPr lang="zh-CN" altLang="en-US" sz="3600" b="1" dirty="0" smtClean="0">
                <a:solidFill>
                  <a:schemeClr val="bg1"/>
                </a:solidFill>
                <a:latin typeface="微软雅黑" panose="020B0503020204020204" pitchFamily="34" charset="-122"/>
                <a:ea typeface="微软雅黑" panose="020B0503020204020204" pitchFamily="34" charset="-122"/>
              </a:rPr>
              <a:t>畅阅读微信小</a:t>
            </a:r>
            <a:r>
              <a:rPr lang="zh-CN" altLang="en-US" sz="3600" b="1" dirty="0" smtClean="0">
                <a:solidFill>
                  <a:schemeClr val="bg1"/>
                </a:solidFill>
                <a:latin typeface="微软雅黑" panose="020B0503020204020204" pitchFamily="34" charset="-122"/>
                <a:ea typeface="微软雅黑" panose="020B0503020204020204" pitchFamily="34" charset="-122"/>
              </a:rPr>
              <a:t>程序 </a:t>
            </a:r>
            <a:r>
              <a:rPr lang="en-US" altLang="zh-CN" sz="3600" b="1" dirty="0" smtClean="0">
                <a:solidFill>
                  <a:schemeClr val="bg1"/>
                </a:solidFill>
                <a:latin typeface="微软雅黑" panose="020B0503020204020204" pitchFamily="34" charset="-122"/>
                <a:ea typeface="微软雅黑" panose="020B0503020204020204" pitchFamily="34" charset="-122"/>
              </a:rPr>
              <a:t>PPT</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pic>
        <p:nvPicPr>
          <p:cNvPr id="15" name="纯音乐 - Luv Letter.mp3">
            <a:hlinkClick r:id="" action="ppaction://media"/>
          </p:cNvPr>
          <p:cNvPicPr>
            <a:picLocks noChangeAspect="1"/>
          </p:cNvPicPr>
          <p:nvPr>
            <a:videoFile r:link="rId2"/>
            <p:extLst>
              <p:ext uri="{DAA4B4D4-6D71-4841-9C94-3DE7FCFB9230}">
                <p14:media xmlns:p14="http://schemas.microsoft.com/office/powerpoint/2010/main" xmlns="" r:embed="rId7"/>
              </p:ext>
            </p:extLst>
          </p:nvPr>
        </p:nvPicPr>
        <p:blipFill>
          <a:blip r:embed="rId8" cstate="print"/>
          <a:stretch>
            <a:fillRect/>
          </a:stretch>
        </p:blipFill>
        <p:spPr>
          <a:xfrm>
            <a:off x="9525000" y="-609600"/>
            <a:ext cx="609600" cy="60960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19" repeatCount="indefinite" fill="remove" display="0">
                  <p:stCondLst>
                    <p:cond delay="indefinite"/>
                  </p:stCondLst>
                  <p:endCondLst>
                    <p:cond evt="onStopAudio" delay="0">
                      <p:tgtEl>
                        <p:sldTgt/>
                      </p:tgtEl>
                    </p:cond>
                  </p:endCondLst>
                </p:cTn>
                <p:tgtEl>
                  <p:spTgt spid="15"/>
                </p:tgtEl>
              </p:cMediaNode>
            </p:video>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4060" y="111125"/>
            <a:ext cx="5451475" cy="646331"/>
          </a:xfrm>
          <a:prstGeom prst="rect">
            <a:avLst/>
          </a:prstGeom>
          <a:noFill/>
        </p:spPr>
        <p:txBody>
          <a:bodyPr wrap="square" rtlCol="0" anchor="t">
            <a:spAutoFit/>
          </a:bodyPr>
          <a:lstStyle/>
          <a:p>
            <a:r>
              <a:rPr lang="zh-CN" altLang="zh-CN" sz="3600" dirty="0" smtClean="0"/>
              <a:t>用户信息实体属性图</a:t>
            </a:r>
            <a:endParaRPr lang="zh-CN" altLang="en-US" sz="3600" dirty="0"/>
          </a:p>
        </p:txBody>
      </p:sp>
      <p:sp>
        <p:nvSpPr>
          <p:cNvPr id="13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313" name="Object 1"/>
          <p:cNvGraphicFramePr>
            <a:graphicFrameLocks noChangeAspect="1"/>
          </p:cNvGraphicFramePr>
          <p:nvPr/>
        </p:nvGraphicFramePr>
        <p:xfrm>
          <a:off x="2466975" y="1866900"/>
          <a:ext cx="4219575" cy="2085975"/>
        </p:xfrm>
        <a:graphic>
          <a:graphicData uri="http://schemas.openxmlformats.org/presentationml/2006/ole">
            <p:oleObj spid="_x0000_s13313" name="Visio" r:id="rId3" imgW="5057699" imgH="2495610" progId="Visio.Drawing.15">
              <p:embed/>
            </p:oleObj>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4060" y="111125"/>
            <a:ext cx="5451475" cy="646331"/>
          </a:xfrm>
          <a:prstGeom prst="rect">
            <a:avLst/>
          </a:prstGeom>
          <a:noFill/>
        </p:spPr>
        <p:txBody>
          <a:bodyPr wrap="square" rtlCol="0" anchor="t">
            <a:spAutoFit/>
          </a:bodyPr>
          <a:lstStyle/>
          <a:p>
            <a:r>
              <a:rPr lang="zh-CN" altLang="zh-CN" sz="3600" dirty="0" smtClean="0"/>
              <a:t>书城管理实体属性图</a:t>
            </a:r>
            <a:endParaRPr lang="zh-CN" altLang="en-US" sz="3600" dirty="0"/>
          </a:p>
        </p:txBody>
      </p:sp>
      <p:sp>
        <p:nvSpPr>
          <p:cNvPr id="122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289" name="Object 1"/>
          <p:cNvGraphicFramePr>
            <a:graphicFrameLocks noChangeAspect="1"/>
          </p:cNvGraphicFramePr>
          <p:nvPr/>
        </p:nvGraphicFramePr>
        <p:xfrm>
          <a:off x="2057400" y="1790700"/>
          <a:ext cx="4695825" cy="2076450"/>
        </p:xfrm>
        <a:graphic>
          <a:graphicData uri="http://schemas.openxmlformats.org/presentationml/2006/ole">
            <p:oleObj spid="_x0000_s12289" name="Visio" r:id="rId3" imgW="7324655" imgH="3238380" progId="Visio.Drawing.15">
              <p:embed/>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4060" y="111125"/>
            <a:ext cx="5451475" cy="646331"/>
          </a:xfrm>
          <a:prstGeom prst="rect">
            <a:avLst/>
          </a:prstGeom>
          <a:noFill/>
        </p:spPr>
        <p:txBody>
          <a:bodyPr wrap="square" rtlCol="0" anchor="t">
            <a:spAutoFit/>
          </a:bodyPr>
          <a:lstStyle/>
          <a:p>
            <a:r>
              <a:rPr lang="zh-CN" altLang="zh-CN" sz="3600" dirty="0" smtClean="0"/>
              <a:t>书架管理实体属性图</a:t>
            </a:r>
            <a:endParaRPr lang="zh-CN" altLang="en-US" sz="3600" dirty="0"/>
          </a:p>
        </p:txBody>
      </p:sp>
      <p:sp>
        <p:nvSpPr>
          <p:cNvPr id="112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265" name="Object 1"/>
          <p:cNvGraphicFramePr>
            <a:graphicFrameLocks noChangeAspect="1"/>
          </p:cNvGraphicFramePr>
          <p:nvPr/>
        </p:nvGraphicFramePr>
        <p:xfrm>
          <a:off x="2886075" y="2009775"/>
          <a:ext cx="3905250" cy="2238375"/>
        </p:xfrm>
        <a:graphic>
          <a:graphicData uri="http://schemas.openxmlformats.org/presentationml/2006/ole">
            <p:oleObj spid="_x0000_s11265" name="Visio" r:id="rId3" imgW="4552821" imgH="2609820" progId="Visio.Drawing.15">
              <p:embed/>
            </p:oleObj>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80486"/>
            <a:ext cx="7886700" cy="994172"/>
          </a:xfrm>
        </p:spPr>
        <p:txBody>
          <a:bodyPr/>
          <a:lstStyle/>
          <a:p>
            <a:r>
              <a:rPr lang="zh-CN" altLang="zh-CN" dirty="0" smtClean="0"/>
              <a:t>登录界面图</a:t>
            </a:r>
            <a:endParaRPr lang="zh-CN" altLang="en-US" dirty="0"/>
          </a:p>
        </p:txBody>
      </p:sp>
      <p:sp>
        <p:nvSpPr>
          <p:cNvPr id="3" name="内容占位符 2"/>
          <p:cNvSpPr>
            <a:spLocks noGrp="1"/>
          </p:cNvSpPr>
          <p:nvPr>
            <p:ph idx="1"/>
          </p:nvPr>
        </p:nvSpPr>
        <p:spPr>
          <a:xfrm>
            <a:off x="628650" y="913765"/>
            <a:ext cx="7886700" cy="3761740"/>
          </a:xfrm>
        </p:spPr>
        <p:txBody>
          <a:bodyPr/>
          <a:lstStyle/>
          <a:p>
            <a:r>
              <a:rPr lang="zh-CN" altLang="zh-CN" sz="1800" dirty="0" smtClean="0"/>
              <a:t>畅阅读微信小程序登录界面，通过填写账号、密码、登录用户类型等信息进行登录</a:t>
            </a:r>
            <a:r>
              <a:rPr lang="zh-CN" altLang="en-US" sz="1800" dirty="0" smtClean="0"/>
              <a:t>。</a:t>
            </a:r>
            <a:endParaRPr lang="zh-CN" altLang="en-US" sz="1800" dirty="0"/>
          </a:p>
        </p:txBody>
      </p:sp>
      <p:pic>
        <p:nvPicPr>
          <p:cNvPr id="7169" name="图片 37"/>
          <p:cNvPicPr>
            <a:picLocks noChangeAspect="1" noChangeArrowheads="1"/>
          </p:cNvPicPr>
          <p:nvPr/>
        </p:nvPicPr>
        <p:blipFill>
          <a:blip r:embed="rId2" cstate="print"/>
          <a:srcRect/>
          <a:stretch>
            <a:fillRect/>
          </a:stretch>
        </p:blipFill>
        <p:spPr bwMode="auto">
          <a:xfrm>
            <a:off x="3381375" y="1571625"/>
            <a:ext cx="1820863" cy="3300413"/>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015" y="55404"/>
            <a:ext cx="7886700" cy="994172"/>
          </a:xfrm>
        </p:spPr>
        <p:txBody>
          <a:bodyPr/>
          <a:lstStyle/>
          <a:p>
            <a:r>
              <a:rPr lang="zh-CN" altLang="zh-CN" dirty="0" smtClean="0"/>
              <a:t>用户注册界面图</a:t>
            </a:r>
            <a:endParaRPr lang="zh-CN" altLang="en-US" dirty="0"/>
          </a:p>
        </p:txBody>
      </p:sp>
      <p:sp>
        <p:nvSpPr>
          <p:cNvPr id="3" name="内容占位符 2"/>
          <p:cNvSpPr>
            <a:spLocks noGrp="1"/>
          </p:cNvSpPr>
          <p:nvPr>
            <p:ph idx="1"/>
          </p:nvPr>
        </p:nvSpPr>
        <p:spPr>
          <a:xfrm>
            <a:off x="628015" y="993299"/>
            <a:ext cx="7886700" cy="3263504"/>
          </a:xfrm>
        </p:spPr>
        <p:txBody>
          <a:bodyPr/>
          <a:lstStyle/>
          <a:p>
            <a:r>
              <a:rPr lang="zh-CN" altLang="zh-CN" sz="1800" dirty="0" smtClean="0"/>
              <a:t>用户注册，通过填写用户名、密码、姓名、性别、身份证、手机等信息，输入完成后选择提交即可注册成功</a:t>
            </a:r>
            <a:r>
              <a:rPr lang="zh-CN" altLang="en-US" sz="1800" dirty="0" smtClean="0"/>
              <a:t>。</a:t>
            </a:r>
            <a:endParaRPr lang="zh-CN" altLang="en-US" sz="1800" dirty="0"/>
          </a:p>
          <a:p>
            <a:endParaRPr lang="zh-CN" altLang="en-US" sz="1800" dirty="0"/>
          </a:p>
        </p:txBody>
      </p:sp>
      <p:pic>
        <p:nvPicPr>
          <p:cNvPr id="6145" name="图片 40"/>
          <p:cNvPicPr>
            <a:picLocks noChangeAspect="1" noChangeArrowheads="1"/>
          </p:cNvPicPr>
          <p:nvPr/>
        </p:nvPicPr>
        <p:blipFill>
          <a:blip r:embed="rId2" cstate="print"/>
          <a:srcRect/>
          <a:stretch>
            <a:fillRect/>
          </a:stretch>
        </p:blipFill>
        <p:spPr bwMode="auto">
          <a:xfrm>
            <a:off x="3333750" y="1676400"/>
            <a:ext cx="1828800" cy="3300413"/>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系统首页界面</a:t>
            </a:r>
            <a:r>
              <a:rPr lang="zh-CN" altLang="zh-CN" dirty="0" smtClean="0"/>
              <a:t>图</a:t>
            </a:r>
            <a:endParaRPr lang="zh-CN" altLang="en-US" dirty="0"/>
          </a:p>
        </p:txBody>
      </p:sp>
      <p:sp>
        <p:nvSpPr>
          <p:cNvPr id="4" name="矩形 3"/>
          <p:cNvSpPr/>
          <p:nvPr/>
        </p:nvSpPr>
        <p:spPr>
          <a:xfrm>
            <a:off x="361950" y="1241510"/>
            <a:ext cx="4572000" cy="507831"/>
          </a:xfrm>
          <a:prstGeom prst="rect">
            <a:avLst/>
          </a:prstGeom>
        </p:spPr>
        <p:txBody>
          <a:bodyPr>
            <a:spAutoFit/>
          </a:bodyPr>
          <a:lstStyle/>
          <a:p>
            <a:r>
              <a:rPr lang="zh-CN" altLang="zh-CN" dirty="0" smtClean="0"/>
              <a:t>用户登录进入首页，可以进行首页、书城、书架、我的等功能模块的查看与操作，</a:t>
            </a:r>
            <a:endParaRPr lang="zh-CN" altLang="en-US" dirty="0"/>
          </a:p>
        </p:txBody>
      </p:sp>
      <p:pic>
        <p:nvPicPr>
          <p:cNvPr id="40962" name="图片 43"/>
          <p:cNvPicPr>
            <a:picLocks noChangeAspect="1" noChangeArrowheads="1"/>
          </p:cNvPicPr>
          <p:nvPr/>
        </p:nvPicPr>
        <p:blipFill>
          <a:blip r:embed="rId2" cstate="print"/>
          <a:srcRect/>
          <a:stretch>
            <a:fillRect/>
          </a:stretch>
        </p:blipFill>
        <p:spPr bwMode="auto">
          <a:xfrm>
            <a:off x="3867150" y="1771650"/>
            <a:ext cx="1876425" cy="33718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我的界面图</a:t>
            </a:r>
            <a:endParaRPr lang="zh-CN" altLang="zh-CN" dirty="0"/>
          </a:p>
        </p:txBody>
      </p:sp>
      <p:sp>
        <p:nvSpPr>
          <p:cNvPr id="4" name="矩形 3"/>
          <p:cNvSpPr/>
          <p:nvPr/>
        </p:nvSpPr>
        <p:spPr>
          <a:xfrm>
            <a:off x="361950" y="1241510"/>
            <a:ext cx="4572000" cy="507831"/>
          </a:xfrm>
          <a:prstGeom prst="rect">
            <a:avLst/>
          </a:prstGeom>
        </p:spPr>
        <p:txBody>
          <a:bodyPr>
            <a:spAutoFit/>
          </a:bodyPr>
          <a:lstStyle/>
          <a:p>
            <a:r>
              <a:rPr lang="zh-CN" altLang="zh-CN" dirty="0" smtClean="0"/>
              <a:t>我的，在我的页面可以查看充值信息、扣费信息、书城、购买章节、章节信息、留言板等详细信息</a:t>
            </a:r>
            <a:r>
              <a:rPr lang="zh-CN" altLang="zh-CN" dirty="0" smtClean="0"/>
              <a:t>，</a:t>
            </a:r>
            <a:endParaRPr lang="zh-CN" altLang="en-US" dirty="0"/>
          </a:p>
        </p:txBody>
      </p:sp>
      <p:pic>
        <p:nvPicPr>
          <p:cNvPr id="41986" name="图片 46"/>
          <p:cNvPicPr>
            <a:picLocks noChangeAspect="1" noChangeArrowheads="1"/>
          </p:cNvPicPr>
          <p:nvPr/>
        </p:nvPicPr>
        <p:blipFill>
          <a:blip r:embed="rId2" cstate="print"/>
          <a:srcRect/>
          <a:stretch>
            <a:fillRect/>
          </a:stretch>
        </p:blipFill>
        <p:spPr bwMode="auto">
          <a:xfrm>
            <a:off x="3657600" y="1981200"/>
            <a:ext cx="1778947" cy="31623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管理员登录界面图</a:t>
            </a:r>
            <a:endParaRPr lang="zh-CN" altLang="zh-CN" dirty="0"/>
          </a:p>
        </p:txBody>
      </p:sp>
      <p:pic>
        <p:nvPicPr>
          <p:cNvPr id="43010" name="图片 1"/>
          <p:cNvPicPr>
            <a:picLocks noChangeAspect="1" noChangeArrowheads="1"/>
          </p:cNvPicPr>
          <p:nvPr/>
        </p:nvPicPr>
        <p:blipFill>
          <a:blip r:embed="rId2" cstate="print"/>
          <a:srcRect/>
          <a:stretch>
            <a:fillRect/>
          </a:stretch>
        </p:blipFill>
        <p:spPr bwMode="auto">
          <a:xfrm>
            <a:off x="2228850" y="1533525"/>
            <a:ext cx="5280025" cy="256063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管理员功能界面图</a:t>
            </a:r>
            <a:endParaRPr lang="zh-CN" altLang="zh-CN" dirty="0"/>
          </a:p>
        </p:txBody>
      </p:sp>
      <p:pic>
        <p:nvPicPr>
          <p:cNvPr id="44034" name="图片 4"/>
          <p:cNvPicPr>
            <a:picLocks noChangeAspect="1" noChangeArrowheads="1"/>
          </p:cNvPicPr>
          <p:nvPr/>
        </p:nvPicPr>
        <p:blipFill>
          <a:blip r:embed="rId2" cstate="print"/>
          <a:srcRect/>
          <a:stretch>
            <a:fillRect/>
          </a:stretch>
        </p:blipFill>
        <p:spPr bwMode="auto">
          <a:xfrm>
            <a:off x="1695450" y="1666875"/>
            <a:ext cx="5280025" cy="259238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6364"/>
            <a:ext cx="7886700" cy="994172"/>
          </a:xfrm>
        </p:spPr>
        <p:txBody>
          <a:bodyPr/>
          <a:lstStyle/>
          <a:p>
            <a:r>
              <a:rPr lang="zh-CN" altLang="en-US"/>
              <a:t>系统测试</a:t>
            </a:r>
          </a:p>
        </p:txBody>
      </p:sp>
      <p:sp>
        <p:nvSpPr>
          <p:cNvPr id="3" name="内容占位符 2"/>
          <p:cNvSpPr>
            <a:spLocks noGrp="1"/>
          </p:cNvSpPr>
          <p:nvPr>
            <p:ph idx="1"/>
          </p:nvPr>
        </p:nvSpPr>
        <p:spPr>
          <a:xfrm>
            <a:off x="335280" y="836295"/>
            <a:ext cx="8404225" cy="4083050"/>
          </a:xfrm>
        </p:spPr>
        <p:txBody>
          <a:bodyPr>
            <a:noAutofit/>
          </a:bodyPr>
          <a:lstStyle/>
          <a:p>
            <a:r>
              <a:rPr lang="zh-CN" altLang="zh-CN" sz="1100" dirty="0" smtClean="0"/>
              <a:t>软件系统测试的目的是通过测试找出在程序中的存在的错误信息和阻碍程序正常运转的安全隐患。这同时也是每一个系统软件测试的主要的规定，软件系统的应用过程中，发现一个重要的错误也是极具有很大的影响力的，一个好的测试的方案就为发展程序中存在的重大问题的；同样，一个成功的测试方案也就发现了迄今为止尚未发现的一个重要错误的测试。</a:t>
            </a:r>
          </a:p>
          <a:p>
            <a:r>
              <a:rPr lang="zh-CN" altLang="zh-CN" sz="1100" dirty="0" smtClean="0"/>
              <a:t>软件测试的主要的好处就是为了让软件的运行情况更好，让用户的使用的过程中更加的满意。在软件工程中，软件测试是一个十分重要环节，在交付用户使用最终的软件之前，软件测试就是一个检验的过程，主要针对的是软件的软件设计开发、需求分析、系统编码各阶段结果的一个检验过程。</a:t>
            </a:r>
          </a:p>
          <a:p>
            <a:r>
              <a:rPr lang="zh-CN" altLang="zh-CN" sz="1100" dirty="0" smtClean="0"/>
              <a:t>软件测试应遵循的原则如下</a:t>
            </a:r>
            <a:r>
              <a:rPr lang="en-US" altLang="zh-CN" sz="1100" dirty="0" smtClean="0"/>
              <a:t>:</a:t>
            </a:r>
            <a:endParaRPr lang="zh-CN" altLang="zh-CN" sz="1100" dirty="0" smtClean="0"/>
          </a:p>
          <a:p>
            <a:r>
              <a:rPr lang="zh-CN" altLang="zh-CN" sz="1100" dirty="0" smtClean="0"/>
              <a:t>（</a:t>
            </a:r>
            <a:r>
              <a:rPr lang="en-US" altLang="zh-CN" sz="1100" dirty="0" smtClean="0"/>
              <a:t>1</a:t>
            </a:r>
            <a:r>
              <a:rPr lang="zh-CN" altLang="zh-CN" sz="1100" dirty="0" smtClean="0"/>
              <a:t>） 软件测试要尽快的进行并且整个测试部分要是在整个软件开发的各个过程和细节。在发现了错误的情况下，立刻处理，这样会大大的减少软件的开发成，提高软件的质量。</a:t>
            </a:r>
          </a:p>
          <a:p>
            <a:r>
              <a:rPr lang="zh-CN" altLang="zh-CN" sz="1100" dirty="0" smtClean="0"/>
              <a:t>（</a:t>
            </a:r>
            <a:r>
              <a:rPr lang="en-US" altLang="zh-CN" sz="1100" dirty="0" smtClean="0"/>
              <a:t>2</a:t>
            </a:r>
            <a:r>
              <a:rPr lang="zh-CN" altLang="zh-CN" sz="1100" dirty="0" smtClean="0"/>
              <a:t>） 在关于软件的各种测试中，例如测试的过程中使用的计划、报告等等要做到妥善的处理和保管，主要目的就是为了方便将来的对系统的维护。</a:t>
            </a:r>
          </a:p>
          <a:p>
            <a:r>
              <a:rPr lang="zh-CN" altLang="zh-CN" sz="1100" dirty="0" smtClean="0"/>
              <a:t>（</a:t>
            </a:r>
            <a:r>
              <a:rPr lang="en-US" altLang="zh-CN" sz="1100" dirty="0" smtClean="0"/>
              <a:t>3</a:t>
            </a:r>
            <a:r>
              <a:rPr lang="zh-CN" altLang="zh-CN" sz="1100" dirty="0" smtClean="0"/>
              <a:t>） 群集现象是应该得到高度重视的，在软件的整个测试的过程中。就是在整个测试的过程中发现了错误的主要地方很有可能是就很多的错误的聚集的地方，所以要对这样的部分给予特殊的照顾。</a:t>
            </a:r>
          </a:p>
          <a:p>
            <a:r>
              <a:rPr lang="zh-CN" altLang="zh-CN" sz="1100" dirty="0" smtClean="0"/>
              <a:t>（</a:t>
            </a:r>
            <a:r>
              <a:rPr lang="en-US" altLang="zh-CN" sz="1100" dirty="0" smtClean="0"/>
              <a:t>4</a:t>
            </a:r>
            <a:r>
              <a:rPr lang="zh-CN" altLang="zh-CN" sz="1100" dirty="0" smtClean="0"/>
              <a:t>） 对于软件的测试要尽量不要软件的设计开发人员或是机构，而是要另一方来进行测试程序，这样也是为了保证软件的测试结果的客观性以及公平公正性。</a:t>
            </a:r>
          </a:p>
          <a:p>
            <a:r>
              <a:rPr lang="zh-CN" altLang="zh-CN" sz="1100" dirty="0" smtClean="0"/>
              <a:t>（</a:t>
            </a:r>
            <a:r>
              <a:rPr lang="en-US" altLang="zh-CN" sz="1100" dirty="0" smtClean="0"/>
              <a:t>5</a:t>
            </a:r>
            <a:r>
              <a:rPr lang="zh-CN" altLang="zh-CN" sz="1100" dirty="0" smtClean="0"/>
              <a:t>） 对于整个测试计划要严格的按照一定的规则来进行软件测试。</a:t>
            </a:r>
          </a:p>
          <a:p>
            <a:r>
              <a:rPr lang="zh-CN" altLang="zh-CN" sz="1100" dirty="0" smtClean="0"/>
              <a:t>（</a:t>
            </a:r>
            <a:r>
              <a:rPr lang="en-US" altLang="zh-CN" sz="1100" dirty="0" smtClean="0"/>
              <a:t>6</a:t>
            </a:r>
            <a:r>
              <a:rPr lang="zh-CN" altLang="zh-CN" sz="1100" dirty="0" smtClean="0"/>
              <a:t>） 关于软件测试的过程中的用例应该是预期结果以及之前输入的数据信息构成，输入条件中的要考虑的有合理和不合理的因素都要考虑到，这样也是为了更好的帮助开发的人员更多的发现软件中存在的错误。</a:t>
            </a:r>
          </a:p>
          <a:p>
            <a:r>
              <a:rPr lang="zh-CN" altLang="zh-CN" sz="1100" dirty="0" smtClean="0"/>
              <a:t>（</a:t>
            </a:r>
            <a:r>
              <a:rPr lang="en-US" altLang="zh-CN" sz="1100" dirty="0" smtClean="0"/>
              <a:t>7</a:t>
            </a:r>
            <a:r>
              <a:rPr lang="zh-CN" altLang="zh-CN" sz="1100" dirty="0" smtClean="0"/>
              <a:t>） 对于整个的测试结果进行全面的检查，尽量避免出现重复的错误。</a:t>
            </a:r>
            <a:endParaRPr lang="zh-CN" altLang="zh-CN"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3446018" cy="5143500"/>
            <a:chOff x="0" y="0"/>
            <a:chExt cx="4594690" cy="6858000"/>
          </a:xfrm>
        </p:grpSpPr>
        <p:grpSp>
          <p:nvGrpSpPr>
            <p:cNvPr id="5" name="组合 4"/>
            <p:cNvGrpSpPr/>
            <p:nvPr/>
          </p:nvGrpSpPr>
          <p:grpSpPr>
            <a:xfrm>
              <a:off x="0" y="0"/>
              <a:ext cx="4594690" cy="6858000"/>
              <a:chOff x="0" y="0"/>
              <a:chExt cx="4594690" cy="6858000"/>
            </a:xfrm>
          </p:grpSpPr>
          <p:sp>
            <p:nvSpPr>
              <p:cNvPr id="15" name="等腰三角形 14"/>
              <p:cNvSpPr/>
              <p:nvPr/>
            </p:nvSpPr>
            <p:spPr>
              <a:xfrm rot="5400000">
                <a:off x="3835529" y="2888903"/>
                <a:ext cx="815395" cy="702927"/>
              </a:xfrm>
              <a:prstGeom prst="triangle">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6" name="矩形 15"/>
              <p:cNvSpPr/>
              <p:nvPr/>
            </p:nvSpPr>
            <p:spPr>
              <a:xfrm>
                <a:off x="0" y="0"/>
                <a:ext cx="4027470" cy="6858000"/>
              </a:xfrm>
              <a:prstGeom prst="rect">
                <a:avLst/>
              </a:prstGeom>
              <a:solidFill>
                <a:schemeClr val="accent5">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sp>
          <p:nvSpPr>
            <p:cNvPr id="6" name="椭圆 5"/>
            <p:cNvSpPr/>
            <p:nvPr/>
          </p:nvSpPr>
          <p:spPr>
            <a:xfrm>
              <a:off x="1058238" y="1181528"/>
              <a:ext cx="2126751" cy="2126751"/>
            </a:xfrm>
            <a:prstGeom prst="ellipse">
              <a:avLst/>
            </a:prstGeom>
            <a:noFill/>
            <a:ln w="1111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 name="文本框 6"/>
            <p:cNvSpPr txBox="1"/>
            <p:nvPr/>
          </p:nvSpPr>
          <p:spPr>
            <a:xfrm>
              <a:off x="1051071" y="4065580"/>
              <a:ext cx="1691640" cy="552027"/>
            </a:xfrm>
            <a:prstGeom prst="rect">
              <a:avLst/>
            </a:prstGeom>
            <a:noFill/>
          </p:spPr>
          <p:txBody>
            <a:bodyPr wrap="none" rtlCol="0">
              <a:spAutoFit/>
            </a:bodyPr>
            <a:lstStyle/>
            <a:p>
              <a:r>
                <a:rPr lang="zh-CN" altLang="en-US" sz="2100" spc="750" dirty="0">
                  <a:solidFill>
                    <a:schemeClr val="bg1"/>
                  </a:solidFill>
                  <a:latin typeface="汉仪菱心体简" panose="02010609000101010101" pitchFamily="49" charset="-122"/>
                  <a:ea typeface="汉仪菱心体简" panose="02010609000101010101" pitchFamily="49" charset="-122"/>
                </a:rPr>
                <a:t>目录页</a:t>
              </a:r>
            </a:p>
          </p:txBody>
        </p:sp>
        <p:sp>
          <p:nvSpPr>
            <p:cNvPr id="8" name="文本框 7"/>
            <p:cNvSpPr txBox="1"/>
            <p:nvPr/>
          </p:nvSpPr>
          <p:spPr>
            <a:xfrm>
              <a:off x="1387610" y="4718952"/>
              <a:ext cx="1304204" cy="492443"/>
            </a:xfrm>
            <a:prstGeom prst="rect">
              <a:avLst/>
            </a:prstGeom>
            <a:noFill/>
          </p:spPr>
          <p:txBody>
            <a:bodyPr wrap="none" rtlCol="0">
              <a:spAutoFit/>
            </a:bodyPr>
            <a:lstStyle/>
            <a:p>
              <a:r>
                <a:rPr lang="en-US" altLang="zh-CN" sz="1800" dirty="0">
                  <a:solidFill>
                    <a:schemeClr val="bg1"/>
                  </a:solidFill>
                  <a:latin typeface="Adobe Caslon Pro Bold" panose="0205070206050A020403" pitchFamily="18" charset="0"/>
                  <a:ea typeface="Kozuka Gothic Pro B" panose="020B0800000000000000" pitchFamily="34" charset="-128"/>
                </a:rPr>
                <a:t>contents</a:t>
              </a:r>
              <a:endParaRPr lang="zh-CN" altLang="en-US" sz="1800" dirty="0">
                <a:solidFill>
                  <a:schemeClr val="bg1"/>
                </a:solidFill>
                <a:latin typeface="Adobe Caslon Pro Bold" panose="0205070206050A020403" pitchFamily="18" charset="0"/>
                <a:ea typeface="Kozuka Gothic Pro B" panose="020B0800000000000000" pitchFamily="34" charset="-128"/>
              </a:endParaRPr>
            </a:p>
          </p:txBody>
        </p:sp>
        <p:grpSp>
          <p:nvGrpSpPr>
            <p:cNvPr id="9" name="组合 8"/>
            <p:cNvGrpSpPr/>
            <p:nvPr/>
          </p:nvGrpSpPr>
          <p:grpSpPr>
            <a:xfrm flipH="1">
              <a:off x="722518" y="4925660"/>
              <a:ext cx="637650" cy="48248"/>
              <a:chOff x="2782883" y="4944533"/>
              <a:chExt cx="637650" cy="48248"/>
            </a:xfrm>
          </p:grpSpPr>
          <p:cxnSp>
            <p:nvCxnSpPr>
              <p:cNvPr id="13" name="直接连接符 12"/>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10" name="组合 9"/>
            <p:cNvGrpSpPr/>
            <p:nvPr/>
          </p:nvGrpSpPr>
          <p:grpSpPr>
            <a:xfrm>
              <a:off x="2716862" y="4925660"/>
              <a:ext cx="637650" cy="48248"/>
              <a:chOff x="2782883" y="4944533"/>
              <a:chExt cx="637650" cy="48248"/>
            </a:xfrm>
          </p:grpSpPr>
          <p:cxnSp>
            <p:nvCxnSpPr>
              <p:cNvPr id="11" name="直接连接符 10"/>
              <p:cNvCxnSpPr/>
              <p:nvPr/>
            </p:nvCxnSpPr>
            <p:spPr>
              <a:xfrm>
                <a:off x="2806654" y="4968657"/>
                <a:ext cx="6138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flipH="1">
                <a:off x="2782883" y="4944533"/>
                <a:ext cx="53139" cy="482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pic>
        <p:nvPicPr>
          <p:cNvPr id="17" name="图片 1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52955" y="1266290"/>
            <a:ext cx="858212" cy="858212"/>
          </a:xfrm>
          <a:prstGeom prst="rect">
            <a:avLst/>
          </a:prstGeom>
        </p:spPr>
      </p:pic>
      <p:sp>
        <p:nvSpPr>
          <p:cNvPr id="2" name="文本框 1"/>
          <p:cNvSpPr txBox="1"/>
          <p:nvPr/>
        </p:nvSpPr>
        <p:spPr>
          <a:xfrm>
            <a:off x="3606165" y="565150"/>
            <a:ext cx="5080000" cy="2676525"/>
          </a:xfrm>
          <a:prstGeom prst="rect">
            <a:avLst/>
          </a:prstGeom>
          <a:noFill/>
          <a:ln w="9525">
            <a:noFill/>
          </a:ln>
        </p:spPr>
        <p:txBody>
          <a:bodyPr>
            <a:spAutoFit/>
          </a:bodyPr>
          <a:lstStyle/>
          <a:p>
            <a:pPr indent="0"/>
            <a:r>
              <a:rPr lang="zh-CN" sz="2800" b="0" dirty="0">
                <a:ea typeface="宋体" panose="02010600030101010101" pitchFamily="2" charset="-122"/>
              </a:rPr>
              <a:t>第</a:t>
            </a:r>
            <a:r>
              <a:rPr lang="en-US" sz="2800" b="0" dirty="0">
                <a:latin typeface="Times New Roman" panose="02020603050405020304" charset="0"/>
                <a:ea typeface="宋体" panose="02010600030101010101" pitchFamily="2" charset="-122"/>
              </a:rPr>
              <a:t>1</a:t>
            </a:r>
            <a:r>
              <a:rPr lang="zh-CN" sz="2800" b="0" dirty="0" smtClean="0">
                <a:ea typeface="宋体" panose="02010600030101010101" pitchFamily="2" charset="-122"/>
              </a:rPr>
              <a:t>章</a:t>
            </a:r>
            <a:r>
              <a:rPr lang="zh-CN" altLang="zh-CN" sz="2800" dirty="0" smtClean="0"/>
              <a:t>系统概述</a:t>
            </a:r>
            <a:endParaRPr lang="zh-CN" sz="2800" b="0" dirty="0">
              <a:ea typeface="宋体" panose="02010600030101010101" pitchFamily="2" charset="-122"/>
            </a:endParaRPr>
          </a:p>
          <a:p>
            <a:pPr indent="0"/>
            <a:r>
              <a:rPr lang="zh-CN" altLang="en-US" sz="2800" dirty="0"/>
              <a:t>第2</a:t>
            </a:r>
            <a:r>
              <a:rPr lang="zh-CN" altLang="en-US" sz="2800" dirty="0" smtClean="0"/>
              <a:t>章</a:t>
            </a:r>
            <a:r>
              <a:rPr lang="zh-CN" altLang="zh-CN" sz="2800" dirty="0" smtClean="0"/>
              <a:t>系统开发</a:t>
            </a:r>
            <a:r>
              <a:rPr lang="zh-CN" altLang="zh-CN" sz="2800" dirty="0" smtClean="0"/>
              <a:t>环境</a:t>
            </a:r>
            <a:endParaRPr lang="zh-CN" altLang="en-US" sz="2800" dirty="0"/>
          </a:p>
          <a:p>
            <a:pPr indent="0"/>
            <a:r>
              <a:rPr lang="zh-CN" altLang="en-US" sz="2800" dirty="0"/>
              <a:t>第3</a:t>
            </a:r>
            <a:r>
              <a:rPr lang="zh-CN" altLang="en-US" sz="2800" dirty="0" smtClean="0"/>
              <a:t>章</a:t>
            </a:r>
            <a:r>
              <a:rPr lang="zh-CN" altLang="zh-CN" sz="2800" dirty="0" smtClean="0"/>
              <a:t>需求分析</a:t>
            </a:r>
            <a:endParaRPr lang="zh-CN" altLang="en-US" sz="2800" dirty="0"/>
          </a:p>
          <a:p>
            <a:pPr indent="0"/>
            <a:r>
              <a:rPr lang="zh-CN" altLang="en-US" sz="2800" dirty="0"/>
              <a:t>第4</a:t>
            </a:r>
            <a:r>
              <a:rPr lang="zh-CN" altLang="en-US" sz="2800" dirty="0" smtClean="0"/>
              <a:t>章</a:t>
            </a:r>
            <a:r>
              <a:rPr lang="zh-CN" altLang="zh-CN" sz="2800" dirty="0" smtClean="0"/>
              <a:t>系统概要设计</a:t>
            </a:r>
            <a:endParaRPr lang="zh-CN" altLang="en-US" sz="2800" dirty="0"/>
          </a:p>
          <a:p>
            <a:pPr indent="0"/>
            <a:r>
              <a:rPr lang="zh-CN" altLang="en-US" sz="2800" dirty="0"/>
              <a:t>第5</a:t>
            </a:r>
            <a:r>
              <a:rPr lang="zh-CN" altLang="en-US" sz="2800" dirty="0" smtClean="0"/>
              <a:t>章</a:t>
            </a:r>
            <a:r>
              <a:rPr lang="zh-CN" altLang="zh-CN" sz="2800" dirty="0" smtClean="0"/>
              <a:t>系统详细设计</a:t>
            </a:r>
            <a:endParaRPr lang="zh-CN" altLang="en-US" sz="2800" dirty="0"/>
          </a:p>
          <a:p>
            <a:pPr indent="0"/>
            <a:r>
              <a:rPr lang="zh-CN" altLang="en-US" sz="2800" dirty="0"/>
              <a:t>第6章 系统测试</a:t>
            </a: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32" presetClass="emph" presetSubtype="0" fill="hold" nodeType="afterEffect">
                                  <p:stCondLst>
                                    <p:cond delay="0"/>
                                  </p:stCondLst>
                                  <p:childTnLst>
                                    <p:animRot by="120000">
                                      <p:cBhvr>
                                        <p:cTn id="13" dur="50" fill="hold">
                                          <p:stCondLst>
                                            <p:cond delay="0"/>
                                          </p:stCondLst>
                                        </p:cTn>
                                        <p:tgtEl>
                                          <p:spTgt spid="17"/>
                                        </p:tgtEl>
                                        <p:attrNameLst>
                                          <p:attrName>r</p:attrName>
                                        </p:attrNameLst>
                                      </p:cBhvr>
                                    </p:animRot>
                                    <p:animRot by="-240000">
                                      <p:cBhvr>
                                        <p:cTn id="14" dur="100" fill="hold">
                                          <p:stCondLst>
                                            <p:cond delay="100"/>
                                          </p:stCondLst>
                                        </p:cTn>
                                        <p:tgtEl>
                                          <p:spTgt spid="17"/>
                                        </p:tgtEl>
                                        <p:attrNameLst>
                                          <p:attrName>r</p:attrName>
                                        </p:attrNameLst>
                                      </p:cBhvr>
                                    </p:animRot>
                                    <p:animRot by="240000">
                                      <p:cBhvr>
                                        <p:cTn id="15" dur="100" fill="hold">
                                          <p:stCondLst>
                                            <p:cond delay="200"/>
                                          </p:stCondLst>
                                        </p:cTn>
                                        <p:tgtEl>
                                          <p:spTgt spid="17"/>
                                        </p:tgtEl>
                                        <p:attrNameLst>
                                          <p:attrName>r</p:attrName>
                                        </p:attrNameLst>
                                      </p:cBhvr>
                                    </p:animRot>
                                    <p:animRot by="-240000">
                                      <p:cBhvr>
                                        <p:cTn id="16" dur="100" fill="hold">
                                          <p:stCondLst>
                                            <p:cond delay="300"/>
                                          </p:stCondLst>
                                        </p:cTn>
                                        <p:tgtEl>
                                          <p:spTgt spid="17"/>
                                        </p:tgtEl>
                                        <p:attrNameLst>
                                          <p:attrName>r</p:attrName>
                                        </p:attrNameLst>
                                      </p:cBhvr>
                                    </p:animRot>
                                    <p:animRot by="120000">
                                      <p:cBhvr>
                                        <p:cTn id="17" dur="100" fill="hold">
                                          <p:stCondLst>
                                            <p:cond delay="4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75724"/>
            <a:ext cx="7886700" cy="994172"/>
          </a:xfrm>
        </p:spPr>
        <p:txBody>
          <a:bodyPr/>
          <a:lstStyle/>
          <a:p>
            <a:r>
              <a:rPr lang="zh-CN" altLang="en-US"/>
              <a:t>结  论</a:t>
            </a:r>
          </a:p>
        </p:txBody>
      </p:sp>
      <p:sp>
        <p:nvSpPr>
          <p:cNvPr id="3" name="内容占位符 2"/>
          <p:cNvSpPr>
            <a:spLocks noGrp="1"/>
          </p:cNvSpPr>
          <p:nvPr>
            <p:ph idx="1"/>
          </p:nvPr>
        </p:nvSpPr>
        <p:spPr>
          <a:xfrm>
            <a:off x="628650" y="940594"/>
            <a:ext cx="7886700" cy="3263504"/>
          </a:xfrm>
        </p:spPr>
        <p:txBody>
          <a:bodyPr>
            <a:normAutofit fontScale="82500" lnSpcReduction="20000"/>
          </a:bodyPr>
          <a:lstStyle/>
          <a:p>
            <a:r>
              <a:rPr lang="zh-CN" altLang="zh-CN" sz="1800" dirty="0" smtClean="0"/>
              <a:t>畅阅读微信小程序的设计，通过互联网来解决实现信息化的网站系统，通过我四年所学的所有专业知识整合一起，进行对畅阅读微信小程序进行开发设计，当然在真正着手来做的时候遇到了很多问题，一个是网站的技术问题，一个是自己之前没有单独开发过程序，动手实践比较少，面对问题的同时，自己的自信心也受到了一些打击，不过我也是快速的调整自己的状态，老师与同学讨论的方法解决了所有的困难。</a:t>
            </a:r>
          </a:p>
          <a:p>
            <a:r>
              <a:rPr lang="zh-CN" altLang="zh-CN" sz="1800" dirty="0" smtClean="0"/>
              <a:t>毕业设计是我们所学知识应用的最佳体现，也是在考核我们四年中所学的所有的专业知识及技术应用情况，通过这样毕业设计可以更好的得到锻炼及对所学知识的复习及运用，也是一种训练和实践。畅阅读微信小程序的实现，不仅巩固了我以前的知识，还对学到的知识通过结合技术进行详细了解，还结合了对跨学科效果的深入理解。</a:t>
            </a:r>
          </a:p>
          <a:p>
            <a:r>
              <a:rPr lang="zh-CN" altLang="zh-CN" sz="1800" dirty="0" smtClean="0"/>
              <a:t>在以后我的工作中，我仍然会继续努力我的计算机方面的技术，让我在后期的平台开发中可以更好更快的实现需求功能。我相信自己可以胜任更多的好工作并在工作领域做出更大的贡献。</a:t>
            </a:r>
          </a:p>
          <a:p>
            <a:r>
              <a:rPr lang="zh-CN" altLang="zh-CN" sz="1800" dirty="0" smtClean="0"/>
              <a:t>回顾毕业设计的整个过程，既付出了努力与汗水也收获了很多难以忘怀的美好经历。虽然在系统开发过程中经历了各种各样的困难，自己也在不断研究与探索，可是系统的实现仍有许多不足之处。但是经过系统编程工作让我有了更多的信心，我相信在未来的路上，我会走的更好。</a:t>
            </a:r>
            <a:endParaRPr lang="zh-CN" altLang="zh-CN"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
            <a:ext cx="7886700" cy="675640"/>
          </a:xfrm>
        </p:spPr>
        <p:txBody>
          <a:bodyPr>
            <a:normAutofit/>
          </a:bodyPr>
          <a:lstStyle/>
          <a:p>
            <a:r>
              <a:rPr lang="zh-CN" altLang="en-US"/>
              <a:t>参考文献</a:t>
            </a:r>
          </a:p>
        </p:txBody>
      </p:sp>
      <p:sp>
        <p:nvSpPr>
          <p:cNvPr id="3" name="内容占位符 2"/>
          <p:cNvSpPr>
            <a:spLocks noGrp="1"/>
          </p:cNvSpPr>
          <p:nvPr>
            <p:ph idx="1"/>
          </p:nvPr>
        </p:nvSpPr>
        <p:spPr>
          <a:xfrm>
            <a:off x="260350" y="549275"/>
            <a:ext cx="8585200" cy="4594225"/>
          </a:xfrm>
        </p:spPr>
        <p:txBody>
          <a:bodyPr>
            <a:normAutofit fontScale="55000" lnSpcReduction="20000"/>
          </a:bodyPr>
          <a:lstStyle/>
          <a:p>
            <a:r>
              <a:rPr lang="en-US" altLang="zh-CN" sz="1200" dirty="0" smtClean="0"/>
              <a:t>[1] </a:t>
            </a:r>
            <a:r>
              <a:rPr lang="zh-CN" altLang="zh-CN" sz="1200" dirty="0" smtClean="0"/>
              <a:t>杨文志</a:t>
            </a:r>
            <a:r>
              <a:rPr lang="en-US" altLang="zh-CN" sz="1200" dirty="0" smtClean="0"/>
              <a:t>. Google </a:t>
            </a:r>
            <a:r>
              <a:rPr lang="zh-CN" altLang="zh-CN" sz="1200" dirty="0" smtClean="0"/>
              <a:t>小程序程序设计指南</a:t>
            </a:r>
            <a:r>
              <a:rPr lang="en-US" altLang="zh-CN" sz="1200" dirty="0" smtClean="0"/>
              <a:t>[M]. </a:t>
            </a:r>
            <a:r>
              <a:rPr lang="zh-CN" altLang="zh-CN" sz="1200" dirty="0" smtClean="0"/>
              <a:t>北京：电子工业出版社，</a:t>
            </a:r>
            <a:r>
              <a:rPr lang="en-US" altLang="zh-CN" sz="1200" dirty="0" smtClean="0"/>
              <a:t>2018</a:t>
            </a:r>
            <a:r>
              <a:rPr lang="zh-CN" altLang="zh-CN" sz="1200" dirty="0" smtClean="0"/>
              <a:t>：</a:t>
            </a:r>
            <a:r>
              <a:rPr lang="en-US" altLang="zh-CN" sz="1200" dirty="0" smtClean="0"/>
              <a:t>10-100.</a:t>
            </a:r>
            <a:endParaRPr lang="zh-CN" altLang="zh-CN" sz="1200" dirty="0" smtClean="0"/>
          </a:p>
          <a:p>
            <a:r>
              <a:rPr lang="en-US" altLang="zh-CN" sz="1200" dirty="0" smtClean="0"/>
              <a:t>[2] </a:t>
            </a:r>
            <a:r>
              <a:rPr lang="zh-CN" altLang="zh-CN" sz="1200" dirty="0" smtClean="0"/>
              <a:t>韩超，梁泉著</a:t>
            </a:r>
            <a:r>
              <a:rPr lang="en-US" altLang="zh-CN" sz="1200" dirty="0" smtClean="0"/>
              <a:t>. </a:t>
            </a:r>
            <a:r>
              <a:rPr lang="zh-CN" altLang="zh-CN" sz="1200" dirty="0" smtClean="0"/>
              <a:t>小程序系统原理及开发要点详解</a:t>
            </a:r>
            <a:r>
              <a:rPr lang="en-US" altLang="zh-CN" sz="1200" dirty="0" smtClean="0"/>
              <a:t> [M]. </a:t>
            </a:r>
            <a:r>
              <a:rPr lang="zh-CN" altLang="zh-CN" sz="1200" dirty="0" smtClean="0"/>
              <a:t>北京：电子工业出版社，</a:t>
            </a:r>
            <a:r>
              <a:rPr lang="en-US" altLang="zh-CN" sz="1200" dirty="0" smtClean="0"/>
              <a:t>2019</a:t>
            </a:r>
            <a:r>
              <a:rPr lang="zh-CN" altLang="zh-CN" sz="1200" dirty="0" smtClean="0"/>
              <a:t>：</a:t>
            </a:r>
            <a:r>
              <a:rPr lang="en-US" altLang="zh-CN" sz="1200" dirty="0" smtClean="0"/>
              <a:t>50-150. </a:t>
            </a:r>
            <a:endParaRPr lang="zh-CN" altLang="zh-CN" sz="1200" dirty="0" smtClean="0"/>
          </a:p>
          <a:p>
            <a:r>
              <a:rPr lang="en-US" altLang="zh-CN" sz="1200" dirty="0" smtClean="0"/>
              <a:t>[3] </a:t>
            </a:r>
            <a:r>
              <a:rPr lang="zh-CN" altLang="zh-CN" sz="1200" dirty="0" smtClean="0"/>
              <a:t>周元兴</a:t>
            </a:r>
            <a:r>
              <a:rPr lang="en-US" altLang="zh-CN" sz="1200" dirty="0" smtClean="0"/>
              <a:t>. Google</a:t>
            </a:r>
            <a:r>
              <a:rPr lang="zh-CN" altLang="zh-CN" sz="1200" dirty="0" smtClean="0"/>
              <a:t>入门与实例教程</a:t>
            </a:r>
            <a:r>
              <a:rPr lang="en-US" altLang="zh-CN" sz="1200" dirty="0" smtClean="0"/>
              <a:t> [M]. </a:t>
            </a:r>
            <a:r>
              <a:rPr lang="zh-CN" altLang="zh-CN" sz="1200" dirty="0" smtClean="0"/>
              <a:t>北京：电子工业出版社，</a:t>
            </a:r>
            <a:r>
              <a:rPr lang="en-US" altLang="zh-CN" sz="1200" dirty="0" smtClean="0"/>
              <a:t>2017</a:t>
            </a:r>
            <a:r>
              <a:rPr lang="zh-CN" altLang="zh-CN" sz="1200" dirty="0" smtClean="0"/>
              <a:t>：</a:t>
            </a:r>
            <a:r>
              <a:rPr lang="en-US" altLang="zh-CN" sz="1200" dirty="0" smtClean="0"/>
              <a:t>30-80.</a:t>
            </a:r>
            <a:endParaRPr lang="zh-CN" altLang="zh-CN" sz="1200" dirty="0" smtClean="0"/>
          </a:p>
          <a:p>
            <a:r>
              <a:rPr lang="en-US" altLang="zh-CN" sz="1200" dirty="0" smtClean="0"/>
              <a:t>[4]</a:t>
            </a:r>
            <a:r>
              <a:rPr lang="zh-CN" altLang="zh-CN" sz="1200" dirty="0" smtClean="0"/>
              <a:t>熊伟</a:t>
            </a:r>
            <a:r>
              <a:rPr lang="en-US" altLang="zh-CN" sz="1200" dirty="0" smtClean="0"/>
              <a:t>,</a:t>
            </a:r>
            <a:r>
              <a:rPr lang="zh-CN" altLang="zh-CN" sz="1200" dirty="0" smtClean="0"/>
              <a:t>叶淋玮</a:t>
            </a:r>
            <a:r>
              <a:rPr lang="en-US" altLang="zh-CN" sz="1200" dirty="0" smtClean="0"/>
              <a:t>. </a:t>
            </a:r>
            <a:r>
              <a:rPr lang="zh-CN" altLang="zh-CN" sz="1200" dirty="0" smtClean="0"/>
              <a:t>我国虚拟旅游网站的功能评价研究</a:t>
            </a:r>
            <a:r>
              <a:rPr lang="en-US" altLang="zh-CN" sz="1200" dirty="0" smtClean="0"/>
              <a:t>[J]. </a:t>
            </a:r>
            <a:r>
              <a:rPr lang="zh-CN" altLang="zh-CN" sz="1200" dirty="0" smtClean="0"/>
              <a:t>人文地理</a:t>
            </a:r>
            <a:r>
              <a:rPr lang="en-US" altLang="zh-CN" sz="1200" dirty="0" smtClean="0"/>
              <a:t>,2018,02:154-160.</a:t>
            </a:r>
            <a:endParaRPr lang="zh-CN" altLang="zh-CN" sz="1200" dirty="0" smtClean="0"/>
          </a:p>
          <a:p>
            <a:r>
              <a:rPr lang="en-US" altLang="zh-CN" sz="1200" dirty="0" smtClean="0"/>
              <a:t>[5]</a:t>
            </a:r>
            <a:r>
              <a:rPr lang="zh-CN" altLang="zh-CN" sz="1200" dirty="0" smtClean="0"/>
              <a:t>赵宣容</a:t>
            </a:r>
            <a:r>
              <a:rPr lang="en-US" altLang="zh-CN" sz="1200" dirty="0" smtClean="0"/>
              <a:t>. </a:t>
            </a:r>
            <a:r>
              <a:rPr lang="zh-CN" altLang="zh-CN" sz="1200" dirty="0" smtClean="0"/>
              <a:t>计算机软件数据库设计的重要性以及原则探讨</a:t>
            </a:r>
            <a:r>
              <a:rPr lang="en-US" altLang="zh-CN" sz="1200" dirty="0" smtClean="0"/>
              <a:t>[J]. </a:t>
            </a:r>
            <a:r>
              <a:rPr lang="zh-CN" altLang="zh-CN" sz="1200" dirty="0" smtClean="0"/>
              <a:t>电子技术与软件工程</a:t>
            </a:r>
            <a:r>
              <a:rPr lang="en-US" altLang="zh-CN" sz="1200" dirty="0" smtClean="0"/>
              <a:t>,2019,17:209.</a:t>
            </a:r>
            <a:endParaRPr lang="zh-CN" altLang="zh-CN" sz="1200" dirty="0" smtClean="0"/>
          </a:p>
          <a:p>
            <a:r>
              <a:rPr lang="en-US" altLang="zh-CN" sz="1200" dirty="0" smtClean="0"/>
              <a:t>[6]</a:t>
            </a:r>
            <a:r>
              <a:rPr lang="zh-CN" altLang="zh-CN" sz="1200" dirty="0" smtClean="0"/>
              <a:t>李凯</a:t>
            </a:r>
            <a:r>
              <a:rPr lang="en-US" altLang="zh-CN" sz="1200" dirty="0" smtClean="0"/>
              <a:t>,</a:t>
            </a:r>
            <a:r>
              <a:rPr lang="zh-CN" altLang="zh-CN" sz="1200" dirty="0" smtClean="0"/>
              <a:t>鹿艳晶</a:t>
            </a:r>
            <a:r>
              <a:rPr lang="en-US" altLang="zh-CN" sz="1200" dirty="0" smtClean="0"/>
              <a:t>.</a:t>
            </a:r>
            <a:r>
              <a:rPr lang="zh-CN" altLang="zh-CN" sz="1200" dirty="0" smtClean="0"/>
              <a:t>网站的设计与开发</a:t>
            </a:r>
            <a:r>
              <a:rPr lang="en-US" altLang="zh-CN" sz="1200" dirty="0" smtClean="0"/>
              <a:t>[J]. </a:t>
            </a:r>
            <a:r>
              <a:rPr lang="zh-CN" altLang="zh-CN" sz="1200" dirty="0" smtClean="0"/>
              <a:t>软件导刊</a:t>
            </a:r>
            <a:r>
              <a:rPr lang="en-US" altLang="zh-CN" sz="1200" dirty="0" smtClean="0"/>
              <a:t>,2019,03:79-81.</a:t>
            </a:r>
            <a:endParaRPr lang="zh-CN" altLang="zh-CN" sz="1200" dirty="0" smtClean="0"/>
          </a:p>
          <a:p>
            <a:r>
              <a:rPr lang="en-US" altLang="zh-CN" sz="1200" dirty="0" smtClean="0"/>
              <a:t>[7]</a:t>
            </a:r>
            <a:r>
              <a:rPr lang="zh-CN" altLang="zh-CN" sz="1200" dirty="0" smtClean="0"/>
              <a:t>白凯</a:t>
            </a:r>
            <a:r>
              <a:rPr lang="en-US" altLang="zh-CN" sz="1200" dirty="0" smtClean="0"/>
              <a:t>,</a:t>
            </a:r>
            <a:r>
              <a:rPr lang="zh-CN" altLang="zh-CN" sz="1200" dirty="0" smtClean="0"/>
              <a:t>吕洋洋</a:t>
            </a:r>
            <a:r>
              <a:rPr lang="en-US" altLang="zh-CN" sz="1200" dirty="0" smtClean="0"/>
              <a:t>,</a:t>
            </a:r>
            <a:r>
              <a:rPr lang="zh-CN" altLang="zh-CN" sz="1200" dirty="0" smtClean="0"/>
              <a:t>李薇薇</a:t>
            </a:r>
            <a:r>
              <a:rPr lang="en-US" altLang="zh-CN" sz="1200" dirty="0" smtClean="0"/>
              <a:t>.</a:t>
            </a:r>
            <a:r>
              <a:rPr lang="zh-CN" altLang="zh-CN" sz="1200" dirty="0" smtClean="0"/>
              <a:t>网站信息类型、品牌与服务保证对网站信任的影响</a:t>
            </a:r>
            <a:r>
              <a:rPr lang="en-US" altLang="zh-CN" sz="1200" dirty="0" smtClean="0"/>
              <a:t>[J]. </a:t>
            </a:r>
            <a:r>
              <a:rPr lang="zh-CN" altLang="zh-CN" sz="1200" dirty="0" smtClean="0"/>
              <a:t>旅游学刊</a:t>
            </a:r>
            <a:r>
              <a:rPr lang="en-US" altLang="zh-CN" sz="1200" dirty="0" smtClean="0"/>
              <a:t>,2019,03:91-99.</a:t>
            </a:r>
            <a:endParaRPr lang="zh-CN" altLang="zh-CN" sz="1200" dirty="0" smtClean="0"/>
          </a:p>
          <a:p>
            <a:r>
              <a:rPr lang="en-US" altLang="zh-CN" sz="1200" dirty="0" smtClean="0"/>
              <a:t>[8]</a:t>
            </a:r>
            <a:r>
              <a:rPr lang="zh-CN" altLang="zh-CN" sz="1200" dirty="0" smtClean="0"/>
              <a:t>郝进义</a:t>
            </a:r>
            <a:r>
              <a:rPr lang="en-US" altLang="zh-CN" sz="1200" dirty="0" smtClean="0"/>
              <a:t>. </a:t>
            </a:r>
            <a:r>
              <a:rPr lang="zh-CN" altLang="zh-CN" sz="1200" dirty="0" smtClean="0"/>
              <a:t>数据库设计规范及设计技巧研究</a:t>
            </a:r>
            <a:r>
              <a:rPr lang="en-US" altLang="zh-CN" sz="1200" dirty="0" smtClean="0"/>
              <a:t>[J]. </a:t>
            </a:r>
            <a:r>
              <a:rPr lang="zh-CN" altLang="zh-CN" sz="1200" dirty="0" smtClean="0"/>
              <a:t>计算机光盘软件与应用</a:t>
            </a:r>
            <a:r>
              <a:rPr lang="en-US" altLang="zh-CN" sz="1200" dirty="0" smtClean="0"/>
              <a:t>,2017,12:176-177.</a:t>
            </a:r>
            <a:endParaRPr lang="zh-CN" altLang="zh-CN" sz="1200" dirty="0" smtClean="0"/>
          </a:p>
          <a:p>
            <a:r>
              <a:rPr lang="en-US" altLang="zh-CN" sz="1200" dirty="0" smtClean="0"/>
              <a:t>[9]</a:t>
            </a:r>
            <a:r>
              <a:rPr lang="zh-CN" altLang="zh-CN" sz="1200" dirty="0" smtClean="0"/>
              <a:t>赵春燕</a:t>
            </a:r>
            <a:r>
              <a:rPr lang="en-US" altLang="zh-CN" sz="1200" dirty="0" smtClean="0"/>
              <a:t>. </a:t>
            </a:r>
            <a:r>
              <a:rPr lang="zh-CN" altLang="zh-CN" sz="1200" dirty="0" smtClean="0"/>
              <a:t>网站优化深度研究</a:t>
            </a:r>
            <a:r>
              <a:rPr lang="en-US" altLang="zh-CN" sz="1200" dirty="0" smtClean="0"/>
              <a:t>[J]. </a:t>
            </a:r>
            <a:r>
              <a:rPr lang="zh-CN" altLang="zh-CN" sz="1200" dirty="0" smtClean="0"/>
              <a:t>信息安全与技术</a:t>
            </a:r>
            <a:r>
              <a:rPr lang="en-US" altLang="zh-CN" sz="1200" dirty="0" smtClean="0"/>
              <a:t>,2019,01:61-63.</a:t>
            </a:r>
            <a:endParaRPr lang="zh-CN" altLang="zh-CN" sz="1200" dirty="0" smtClean="0"/>
          </a:p>
          <a:p>
            <a:r>
              <a:rPr lang="en-US" altLang="zh-CN" sz="1200" dirty="0" smtClean="0"/>
              <a:t>[10] </a:t>
            </a:r>
            <a:r>
              <a:rPr lang="zh-CN" altLang="zh-CN" sz="1200" dirty="0" smtClean="0"/>
              <a:t>靳岩</a:t>
            </a:r>
            <a:r>
              <a:rPr lang="en-US" altLang="zh-CN" sz="1200" dirty="0" smtClean="0"/>
              <a:t>. </a:t>
            </a:r>
            <a:r>
              <a:rPr lang="zh-CN" altLang="zh-CN" sz="1200" dirty="0" smtClean="0"/>
              <a:t>小程序 开发入门与实战</a:t>
            </a:r>
            <a:r>
              <a:rPr lang="en-US" altLang="zh-CN" sz="1200" dirty="0" smtClean="0"/>
              <a:t> [M]. </a:t>
            </a:r>
            <a:r>
              <a:rPr lang="zh-CN" altLang="zh-CN" sz="1200" dirty="0" smtClean="0"/>
              <a:t>北京：人民邮电出版社，</a:t>
            </a:r>
            <a:r>
              <a:rPr lang="en-US" altLang="zh-CN" sz="1200" dirty="0" smtClean="0"/>
              <a:t>2019</a:t>
            </a:r>
            <a:r>
              <a:rPr lang="zh-CN" altLang="zh-CN" sz="1200" dirty="0" smtClean="0"/>
              <a:t>：</a:t>
            </a:r>
            <a:r>
              <a:rPr lang="en-US" altLang="zh-CN" sz="1200" dirty="0" smtClean="0"/>
              <a:t>10-50.</a:t>
            </a:r>
            <a:endParaRPr lang="zh-CN" altLang="zh-CN" sz="1200" dirty="0" smtClean="0"/>
          </a:p>
          <a:p>
            <a:r>
              <a:rPr lang="en-US" altLang="zh-CN" sz="1200" dirty="0" smtClean="0"/>
              <a:t>[11] </a:t>
            </a:r>
            <a:r>
              <a:rPr lang="zh-CN" altLang="zh-CN" sz="1200" dirty="0" smtClean="0"/>
              <a:t>余志龙 陈昱勋</a:t>
            </a:r>
            <a:r>
              <a:rPr lang="en-US" altLang="zh-CN" sz="1200" dirty="0" smtClean="0"/>
              <a:t>. Google </a:t>
            </a:r>
            <a:r>
              <a:rPr lang="zh-CN" altLang="zh-CN" sz="1200" dirty="0" smtClean="0"/>
              <a:t>小程序</a:t>
            </a:r>
            <a:r>
              <a:rPr lang="en-US" altLang="zh-CN" sz="1200" dirty="0" smtClean="0"/>
              <a:t> SDK</a:t>
            </a:r>
            <a:r>
              <a:rPr lang="zh-CN" altLang="zh-CN" sz="1200" dirty="0" smtClean="0"/>
              <a:t>开发范例大全</a:t>
            </a:r>
            <a:r>
              <a:rPr lang="en-US" altLang="zh-CN" sz="1200" dirty="0" smtClean="0"/>
              <a:t> [M]. </a:t>
            </a:r>
            <a:r>
              <a:rPr lang="zh-CN" altLang="zh-CN" sz="1200" dirty="0" smtClean="0"/>
              <a:t>北京：人民邮电出版社，</a:t>
            </a:r>
            <a:r>
              <a:rPr lang="en-US" altLang="zh-CN" sz="1200" dirty="0" smtClean="0"/>
              <a:t>2019</a:t>
            </a:r>
            <a:r>
              <a:rPr lang="zh-CN" altLang="zh-CN" sz="1200" dirty="0" smtClean="0"/>
              <a:t>：</a:t>
            </a:r>
            <a:r>
              <a:rPr lang="en-US" altLang="zh-CN" sz="1200" dirty="0" smtClean="0"/>
              <a:t>30-70.</a:t>
            </a:r>
            <a:endParaRPr lang="zh-CN" altLang="zh-CN" sz="1200" dirty="0" smtClean="0"/>
          </a:p>
          <a:p>
            <a:r>
              <a:rPr lang="en-US" altLang="zh-CN" sz="1200" dirty="0" smtClean="0"/>
              <a:t>[12] </a:t>
            </a:r>
            <a:r>
              <a:rPr lang="zh-CN" altLang="zh-CN" sz="1200" dirty="0" smtClean="0"/>
              <a:t>杨丰盛</a:t>
            </a:r>
            <a:r>
              <a:rPr lang="en-US" altLang="zh-CN" sz="1200" dirty="0" smtClean="0"/>
              <a:t>. </a:t>
            </a:r>
            <a:r>
              <a:rPr lang="zh-CN" altLang="zh-CN" sz="1200" dirty="0" smtClean="0"/>
              <a:t>小程序应用开发揭秘</a:t>
            </a:r>
            <a:r>
              <a:rPr lang="en-US" altLang="zh-CN" sz="1200" dirty="0" smtClean="0"/>
              <a:t> L004 [M]. </a:t>
            </a:r>
            <a:r>
              <a:rPr lang="zh-CN" altLang="zh-CN" sz="1200" dirty="0" smtClean="0"/>
              <a:t>北京：机械工业出版社，</a:t>
            </a:r>
            <a:r>
              <a:rPr lang="en-US" altLang="zh-CN" sz="1200" dirty="0" smtClean="0"/>
              <a:t>2018</a:t>
            </a:r>
            <a:r>
              <a:rPr lang="zh-CN" altLang="zh-CN" sz="1200" dirty="0" smtClean="0"/>
              <a:t>：</a:t>
            </a:r>
            <a:r>
              <a:rPr lang="en-US" altLang="zh-CN" sz="1200" dirty="0" smtClean="0"/>
              <a:t>43-65.</a:t>
            </a:r>
            <a:endParaRPr lang="zh-CN" altLang="zh-CN" sz="1200" dirty="0" smtClean="0"/>
          </a:p>
          <a:p>
            <a:r>
              <a:rPr lang="en-US" altLang="zh-CN" sz="1200" dirty="0" smtClean="0"/>
              <a:t>[13] </a:t>
            </a:r>
            <a:r>
              <a:rPr lang="zh-CN" altLang="zh-CN" sz="1200" dirty="0" smtClean="0"/>
              <a:t>吴亚峰，苏亚光</a:t>
            </a:r>
            <a:r>
              <a:rPr lang="en-US" altLang="zh-CN" sz="1200" dirty="0" smtClean="0"/>
              <a:t>. </a:t>
            </a:r>
            <a:r>
              <a:rPr lang="zh-CN" altLang="zh-CN" sz="1200" dirty="0" smtClean="0"/>
              <a:t>小程序</a:t>
            </a:r>
            <a:r>
              <a:rPr lang="en-US" altLang="zh-CN" sz="1200" dirty="0" smtClean="0"/>
              <a:t> 2.0</a:t>
            </a:r>
            <a:r>
              <a:rPr lang="zh-CN" altLang="zh-CN" sz="1200" dirty="0" smtClean="0"/>
              <a:t>系统开发实战宝典</a:t>
            </a:r>
            <a:r>
              <a:rPr lang="en-US" altLang="zh-CN" sz="1200" dirty="0" smtClean="0"/>
              <a:t> [M]. </a:t>
            </a:r>
            <a:r>
              <a:rPr lang="zh-CN" altLang="zh-CN" sz="1200" dirty="0" smtClean="0"/>
              <a:t>北京：人民邮电出版社，</a:t>
            </a:r>
            <a:r>
              <a:rPr lang="en-US" altLang="zh-CN" sz="1200" dirty="0" smtClean="0"/>
              <a:t>2019</a:t>
            </a:r>
            <a:r>
              <a:rPr lang="zh-CN" altLang="zh-CN" sz="1200" dirty="0" smtClean="0"/>
              <a:t>：</a:t>
            </a:r>
            <a:r>
              <a:rPr lang="en-US" altLang="zh-CN" sz="1200" dirty="0" smtClean="0"/>
              <a:t>15-30.</a:t>
            </a:r>
            <a:endParaRPr lang="zh-CN" altLang="zh-CN" sz="1200" dirty="0" smtClean="0"/>
          </a:p>
          <a:p>
            <a:r>
              <a:rPr lang="en-US" altLang="zh-CN" sz="1200" dirty="0" smtClean="0"/>
              <a:t>[14] </a:t>
            </a:r>
            <a:r>
              <a:rPr lang="zh-CN" altLang="zh-CN" sz="1200" dirty="0" smtClean="0"/>
              <a:t>郭宏志</a:t>
            </a:r>
            <a:r>
              <a:rPr lang="en-US" altLang="zh-CN" sz="1200" dirty="0" smtClean="0"/>
              <a:t>.</a:t>
            </a:r>
            <a:r>
              <a:rPr lang="zh-CN" altLang="zh-CN" sz="1200" dirty="0" smtClean="0"/>
              <a:t>小程序应用开发详解</a:t>
            </a:r>
            <a:r>
              <a:rPr lang="en-US" altLang="zh-CN" sz="1200" dirty="0" smtClean="0"/>
              <a:t> [M]. </a:t>
            </a:r>
            <a:r>
              <a:rPr lang="zh-CN" altLang="zh-CN" sz="1200" dirty="0" smtClean="0"/>
              <a:t>北京：电子工业出版社，</a:t>
            </a:r>
            <a:r>
              <a:rPr lang="en-US" altLang="zh-CN" sz="1200" dirty="0" smtClean="0"/>
              <a:t>2017</a:t>
            </a:r>
            <a:r>
              <a:rPr lang="zh-CN" altLang="zh-CN" sz="1200" dirty="0" smtClean="0"/>
              <a:t>：</a:t>
            </a:r>
            <a:r>
              <a:rPr lang="en-US" altLang="zh-CN" sz="1200" dirty="0" smtClean="0"/>
              <a:t>22-300.</a:t>
            </a:r>
            <a:endParaRPr lang="zh-CN" altLang="zh-CN" sz="1200" dirty="0" smtClean="0"/>
          </a:p>
          <a:p>
            <a:r>
              <a:rPr lang="en-US" altLang="zh-CN" sz="1200" dirty="0" smtClean="0"/>
              <a:t>[15] </a:t>
            </a:r>
            <a:r>
              <a:rPr lang="zh-CN" altLang="zh-CN" sz="1200" dirty="0" smtClean="0"/>
              <a:t>陈昱，江兰帆</a:t>
            </a:r>
            <a:r>
              <a:rPr lang="en-US" altLang="zh-CN" sz="1200" dirty="0" smtClean="0"/>
              <a:t>.</a:t>
            </a:r>
            <a:r>
              <a:rPr lang="zh-CN" altLang="zh-CN" sz="1200" dirty="0" smtClean="0"/>
              <a:t>基于</a:t>
            </a:r>
            <a:r>
              <a:rPr lang="en-US" altLang="zh-CN" sz="1200" dirty="0" smtClean="0"/>
              <a:t>Google </a:t>
            </a:r>
            <a:r>
              <a:rPr lang="zh-CN" altLang="zh-CN" sz="1200" dirty="0" smtClean="0"/>
              <a:t>小程序平台的应用程序开发和研究</a:t>
            </a:r>
            <a:r>
              <a:rPr lang="en-US" altLang="zh-CN" sz="1200" dirty="0" smtClean="0"/>
              <a:t>[J].</a:t>
            </a:r>
            <a:r>
              <a:rPr lang="zh-CN" altLang="zh-CN" sz="1200" dirty="0" smtClean="0"/>
              <a:t>福建电脑，</a:t>
            </a:r>
            <a:r>
              <a:rPr lang="en-US" altLang="zh-CN" sz="1200" dirty="0" smtClean="0"/>
              <a:t>2018</a:t>
            </a:r>
            <a:r>
              <a:rPr lang="zh-CN" altLang="zh-CN" sz="1200" dirty="0" smtClean="0"/>
              <a:t>（</a:t>
            </a:r>
            <a:r>
              <a:rPr lang="en-US" altLang="zh-CN" sz="1200" dirty="0" smtClean="0"/>
              <a:t>11</a:t>
            </a:r>
            <a:r>
              <a:rPr lang="zh-CN" altLang="zh-CN" sz="1200" dirty="0" smtClean="0"/>
              <a:t>）：</a:t>
            </a:r>
            <a:r>
              <a:rPr lang="en-US" altLang="zh-CN" sz="1200" dirty="0" smtClean="0"/>
              <a:t>156-157. </a:t>
            </a:r>
            <a:endParaRPr lang="zh-CN" altLang="zh-CN" sz="1200" dirty="0" smtClean="0"/>
          </a:p>
          <a:p>
            <a:r>
              <a:rPr lang="en-US" altLang="zh-CN" sz="1200" dirty="0" smtClean="0"/>
              <a:t>[16] </a:t>
            </a:r>
            <a:r>
              <a:rPr lang="zh-CN" altLang="zh-CN" sz="1200" dirty="0" smtClean="0"/>
              <a:t>杨丰盛</a:t>
            </a:r>
            <a:r>
              <a:rPr lang="en-US" altLang="zh-CN" sz="1200" dirty="0" smtClean="0"/>
              <a:t>.</a:t>
            </a:r>
            <a:r>
              <a:rPr lang="zh-CN" altLang="zh-CN" sz="1200" dirty="0" smtClean="0"/>
              <a:t>小程序应用开发揭秘</a:t>
            </a:r>
            <a:r>
              <a:rPr lang="en-US" altLang="zh-CN" sz="1200" dirty="0" smtClean="0"/>
              <a:t>[M] </a:t>
            </a:r>
            <a:r>
              <a:rPr lang="zh-CN" altLang="zh-CN" sz="1200" dirty="0" smtClean="0"/>
              <a:t>第一版</a:t>
            </a:r>
            <a:r>
              <a:rPr lang="en-US" altLang="zh-CN" sz="1200" dirty="0" smtClean="0"/>
              <a:t>.</a:t>
            </a:r>
            <a:r>
              <a:rPr lang="zh-CN" altLang="zh-CN" sz="1200" dirty="0" smtClean="0"/>
              <a:t>北京：机械工业出版社，</a:t>
            </a:r>
            <a:r>
              <a:rPr lang="en-US" altLang="zh-CN" sz="1200" dirty="0" smtClean="0"/>
              <a:t>2019</a:t>
            </a:r>
            <a:r>
              <a:rPr lang="zh-CN" altLang="zh-CN" sz="1200" dirty="0" smtClean="0"/>
              <a:t>年</a:t>
            </a:r>
            <a:r>
              <a:rPr lang="en-US" altLang="zh-CN" sz="1200" dirty="0" smtClean="0"/>
              <a:t>.7</a:t>
            </a:r>
            <a:r>
              <a:rPr lang="zh-CN" altLang="zh-CN" sz="1200" dirty="0" smtClean="0"/>
              <a:t>页</a:t>
            </a:r>
          </a:p>
          <a:p>
            <a:r>
              <a:rPr lang="en-US" altLang="zh-CN" sz="1200" dirty="0" smtClean="0"/>
              <a:t>[17] </a:t>
            </a:r>
            <a:r>
              <a:rPr lang="zh-CN" altLang="zh-CN" sz="1200" dirty="0" smtClean="0"/>
              <a:t>姚昱旻</a:t>
            </a:r>
            <a:r>
              <a:rPr lang="en-US" altLang="zh-CN" sz="1200" dirty="0" smtClean="0"/>
              <a:t>,</a:t>
            </a:r>
            <a:r>
              <a:rPr lang="zh-CN" altLang="zh-CN" sz="1200" dirty="0" smtClean="0"/>
              <a:t>刘卫国</a:t>
            </a:r>
            <a:r>
              <a:rPr lang="en-US" altLang="zh-CN" sz="1200" dirty="0" smtClean="0"/>
              <a:t>.</a:t>
            </a:r>
            <a:r>
              <a:rPr lang="zh-CN" altLang="zh-CN" sz="1200" dirty="0" smtClean="0"/>
              <a:t>畅阅读微信小程序 的架构与应用开发研究</a:t>
            </a:r>
            <a:r>
              <a:rPr lang="en-US" altLang="zh-CN" sz="1200" dirty="0" smtClean="0"/>
              <a:t>[J].</a:t>
            </a:r>
            <a:r>
              <a:rPr lang="zh-CN" altLang="zh-CN" sz="1200" dirty="0" smtClean="0"/>
              <a:t>计算机系统应用</a:t>
            </a:r>
            <a:r>
              <a:rPr lang="en-US" altLang="zh-CN" sz="1200" dirty="0" smtClean="0"/>
              <a:t>,2018(11):110-1 </a:t>
            </a:r>
            <a:endParaRPr lang="zh-CN" altLang="zh-CN" sz="1200" dirty="0" smtClean="0"/>
          </a:p>
          <a:p>
            <a:r>
              <a:rPr lang="en-US" altLang="zh-CN" sz="1200" dirty="0" smtClean="0"/>
              <a:t>[18] </a:t>
            </a:r>
            <a:r>
              <a:rPr lang="zh-CN" altLang="zh-CN" sz="1200" dirty="0" smtClean="0"/>
              <a:t>姚昱旻</a:t>
            </a:r>
            <a:r>
              <a:rPr lang="en-US" altLang="zh-CN" sz="1200" dirty="0" smtClean="0"/>
              <a:t>,</a:t>
            </a:r>
            <a:r>
              <a:rPr lang="zh-CN" altLang="zh-CN" sz="1200" dirty="0" smtClean="0"/>
              <a:t>刘卫国</a:t>
            </a:r>
            <a:r>
              <a:rPr lang="en-US" altLang="zh-CN" sz="1200" dirty="0" smtClean="0"/>
              <a:t>.</a:t>
            </a:r>
            <a:r>
              <a:rPr lang="zh-CN" altLang="zh-CN" sz="1200" dirty="0" smtClean="0"/>
              <a:t>小程序 与</a:t>
            </a:r>
            <a:r>
              <a:rPr lang="en-US" altLang="zh-CN" sz="1200" dirty="0" smtClean="0"/>
              <a:t>J2ME </a:t>
            </a:r>
            <a:r>
              <a:rPr lang="zh-CN" altLang="zh-CN" sz="1200" dirty="0" smtClean="0"/>
              <a:t>平台间即时通信的研究与实现</a:t>
            </a:r>
            <a:r>
              <a:rPr lang="en-US" altLang="zh-CN" sz="1200" dirty="0" smtClean="0"/>
              <a:t>[J].</a:t>
            </a:r>
            <a:r>
              <a:rPr lang="zh-CN" altLang="zh-CN" sz="1200" dirty="0" smtClean="0"/>
              <a:t>计算机系统应用</a:t>
            </a:r>
            <a:r>
              <a:rPr lang="en-US" altLang="zh-CN" sz="1200" dirty="0" smtClean="0"/>
              <a:t>,2018(12):118-120</a:t>
            </a:r>
            <a:endParaRPr lang="zh-CN" altLang="zh-CN" sz="1200" dirty="0" smtClean="0"/>
          </a:p>
          <a:p>
            <a:r>
              <a:rPr lang="en-US" altLang="zh-CN" sz="1200" dirty="0" smtClean="0"/>
              <a:t>[19] </a:t>
            </a:r>
            <a:r>
              <a:rPr lang="zh-CN" altLang="zh-CN" sz="1200" dirty="0" smtClean="0"/>
              <a:t>公磊</a:t>
            </a:r>
            <a:r>
              <a:rPr lang="en-US" altLang="zh-CN" sz="1200" dirty="0" smtClean="0"/>
              <a:t>,</a:t>
            </a:r>
            <a:r>
              <a:rPr lang="zh-CN" altLang="zh-CN" sz="1200" dirty="0" smtClean="0"/>
              <a:t>周聪</a:t>
            </a:r>
            <a:r>
              <a:rPr lang="en-US" altLang="zh-CN" sz="1200" dirty="0" smtClean="0"/>
              <a:t>.</a:t>
            </a:r>
            <a:r>
              <a:rPr lang="zh-CN" altLang="zh-CN" sz="1200" dirty="0" smtClean="0"/>
              <a:t>基于小程序 的移动终端应用程序开发与研究</a:t>
            </a:r>
            <a:r>
              <a:rPr lang="en-US" altLang="zh-CN" sz="1200" dirty="0" smtClean="0"/>
              <a:t>[J].</a:t>
            </a:r>
            <a:r>
              <a:rPr lang="zh-CN" altLang="zh-CN" sz="1200" dirty="0" smtClean="0"/>
              <a:t>计算机与现代化</a:t>
            </a:r>
            <a:r>
              <a:rPr lang="en-US" altLang="zh-CN" sz="1200" dirty="0" smtClean="0"/>
              <a:t>,2018(8):86-89.</a:t>
            </a:r>
            <a:endParaRPr lang="zh-CN" altLang="zh-CN" sz="1200" dirty="0" smtClean="0"/>
          </a:p>
          <a:p>
            <a:r>
              <a:rPr lang="en-US" altLang="zh-CN" sz="1200" dirty="0" smtClean="0"/>
              <a:t>[20]</a:t>
            </a:r>
            <a:r>
              <a:rPr lang="zh-CN" altLang="zh-CN" sz="1200" dirty="0" smtClean="0"/>
              <a:t>范佳佳</a:t>
            </a:r>
            <a:r>
              <a:rPr lang="en-US" altLang="zh-CN" sz="1200" dirty="0" smtClean="0"/>
              <a:t>,</a:t>
            </a:r>
            <a:r>
              <a:rPr lang="zh-CN" altLang="zh-CN" sz="1200" dirty="0" smtClean="0"/>
              <a:t>叶继元</a:t>
            </a:r>
            <a:r>
              <a:rPr lang="en-US" altLang="zh-CN" sz="1200" dirty="0" smtClean="0"/>
              <a:t>. 21</a:t>
            </a:r>
            <a:r>
              <a:rPr lang="zh-CN" altLang="zh-CN" sz="1200" dirty="0" smtClean="0"/>
              <a:t>世纪以来网站评价研究进展与趋势</a:t>
            </a:r>
            <a:r>
              <a:rPr lang="en-US" altLang="zh-CN" sz="1200" dirty="0" smtClean="0"/>
              <a:t>[J]. </a:t>
            </a:r>
            <a:r>
              <a:rPr lang="zh-CN" altLang="zh-CN" sz="1200" dirty="0" smtClean="0"/>
              <a:t>中国图书馆学报</a:t>
            </a:r>
            <a:r>
              <a:rPr lang="en-US" altLang="zh-CN" sz="1200" dirty="0" smtClean="0"/>
              <a:t>,2019,02:92-106.</a:t>
            </a:r>
            <a:endParaRPr lang="zh-CN" altLang="zh-CN" sz="1200" dirty="0" smtClean="0"/>
          </a:p>
          <a:p>
            <a:r>
              <a:rPr lang="en-US" altLang="zh-CN" sz="1200" dirty="0" smtClean="0"/>
              <a:t>[21]</a:t>
            </a:r>
            <a:r>
              <a:rPr lang="zh-CN" altLang="zh-CN" sz="1200" dirty="0" smtClean="0"/>
              <a:t>廉同辉</a:t>
            </a:r>
            <a:r>
              <a:rPr lang="en-US" altLang="zh-CN" sz="1200" dirty="0" smtClean="0"/>
              <a:t>,</a:t>
            </a:r>
            <a:r>
              <a:rPr lang="zh-CN" altLang="zh-CN" sz="1200" dirty="0" smtClean="0"/>
              <a:t>余菜花</a:t>
            </a:r>
            <a:r>
              <a:rPr lang="en-US" altLang="zh-CN" sz="1200" dirty="0" smtClean="0"/>
              <a:t>,</a:t>
            </a:r>
            <a:r>
              <a:rPr lang="zh-CN" altLang="zh-CN" sz="1200" dirty="0" smtClean="0"/>
              <a:t>宗乾进</a:t>
            </a:r>
            <a:r>
              <a:rPr lang="en-US" altLang="zh-CN" sz="1200" dirty="0" smtClean="0"/>
              <a:t>. </a:t>
            </a:r>
            <a:r>
              <a:rPr lang="zh-CN" altLang="zh-CN" sz="1200" dirty="0" smtClean="0"/>
              <a:t>我国旅游网站的网络结构研究——基于社会网络分析法</a:t>
            </a:r>
            <a:r>
              <a:rPr lang="en-US" altLang="zh-CN" sz="1200" dirty="0" smtClean="0"/>
              <a:t>[J]. </a:t>
            </a:r>
            <a:r>
              <a:rPr lang="zh-CN" altLang="zh-CN" sz="1200" dirty="0" smtClean="0"/>
              <a:t>旅游科学</a:t>
            </a:r>
            <a:r>
              <a:rPr lang="en-US" altLang="zh-CN" sz="1200" dirty="0" smtClean="0"/>
              <a:t>,2019,06:80-88.</a:t>
            </a:r>
            <a:endParaRPr lang="zh-CN" altLang="zh-CN" sz="1200" dirty="0" smtClean="0"/>
          </a:p>
          <a:p>
            <a:r>
              <a:rPr lang="en-US" altLang="zh-CN" sz="1200" dirty="0" smtClean="0"/>
              <a:t>[22]</a:t>
            </a:r>
            <a:r>
              <a:rPr lang="zh-CN" altLang="zh-CN" sz="1200" dirty="0" smtClean="0"/>
              <a:t>莫祖英</a:t>
            </a:r>
            <a:r>
              <a:rPr lang="en-US" altLang="zh-CN" sz="1200" dirty="0" smtClean="0"/>
              <a:t>,</a:t>
            </a:r>
            <a:r>
              <a:rPr lang="zh-CN" altLang="zh-CN" sz="1200" dirty="0" smtClean="0"/>
              <a:t>马费成</a:t>
            </a:r>
            <a:r>
              <a:rPr lang="en-US" altLang="zh-CN" sz="1200" dirty="0" smtClean="0"/>
              <a:t>. </a:t>
            </a:r>
            <a:r>
              <a:rPr lang="zh-CN" altLang="zh-CN" sz="1200" dirty="0" smtClean="0"/>
              <a:t>数据库信息资源内容质量用户满意度模型及实证研究</a:t>
            </a:r>
            <a:r>
              <a:rPr lang="en-US" altLang="zh-CN" sz="1200" dirty="0" smtClean="0"/>
              <a:t>[J]. </a:t>
            </a:r>
            <a:r>
              <a:rPr lang="zh-CN" altLang="zh-CN" sz="1200" dirty="0" smtClean="0"/>
              <a:t>中国图书馆学报</a:t>
            </a:r>
            <a:r>
              <a:rPr lang="en-US" altLang="zh-CN" sz="1200" dirty="0" smtClean="0"/>
              <a:t>,2019,02:85-97.</a:t>
            </a:r>
            <a:endParaRPr lang="zh-CN" altLang="zh-CN" sz="1200" dirty="0" smtClean="0"/>
          </a:p>
          <a:p>
            <a:r>
              <a:rPr lang="en-US" altLang="zh-CN" sz="1200" dirty="0" smtClean="0"/>
              <a:t>[23]</a:t>
            </a:r>
            <a:r>
              <a:rPr lang="zh-CN" altLang="zh-CN" sz="1200" dirty="0" smtClean="0"/>
              <a:t>李志义</a:t>
            </a:r>
            <a:r>
              <a:rPr lang="en-US" altLang="zh-CN" sz="1200" dirty="0" smtClean="0"/>
              <a:t>,</a:t>
            </a:r>
            <a:r>
              <a:rPr lang="zh-CN" altLang="zh-CN" sz="1200" dirty="0" smtClean="0"/>
              <a:t>义梅练</a:t>
            </a:r>
            <a:r>
              <a:rPr lang="en-US" altLang="zh-CN" sz="1200" dirty="0" smtClean="0"/>
              <a:t>. </a:t>
            </a:r>
            <a:r>
              <a:rPr lang="zh-CN" altLang="zh-CN" sz="1200" dirty="0" smtClean="0"/>
              <a:t>基于用户体验的网站优化研究综述</a:t>
            </a:r>
            <a:r>
              <a:rPr lang="en-US" altLang="zh-CN" sz="1200" dirty="0" smtClean="0"/>
              <a:t>[J]. </a:t>
            </a:r>
            <a:r>
              <a:rPr lang="zh-CN" altLang="zh-CN" sz="1200" dirty="0" smtClean="0"/>
              <a:t>情报科学</a:t>
            </a:r>
            <a:r>
              <a:rPr lang="en-US" altLang="zh-CN" sz="1200" dirty="0" smtClean="0"/>
              <a:t>,2018,11:150-154.</a:t>
            </a:r>
            <a:endParaRPr lang="zh-CN" altLang="zh-CN" sz="1200" dirty="0" smtClean="0"/>
          </a:p>
          <a:p>
            <a:r>
              <a:rPr lang="en-US" altLang="zh-CN" sz="1200" dirty="0" smtClean="0"/>
              <a:t>[24]Dong </a:t>
            </a:r>
            <a:r>
              <a:rPr lang="en-US" altLang="zh-CN" sz="1200" dirty="0" err="1" smtClean="0"/>
              <a:t>Qiu,Bixin</a:t>
            </a:r>
            <a:r>
              <a:rPr lang="en-US" altLang="zh-CN" sz="1200" dirty="0" smtClean="0"/>
              <a:t> </a:t>
            </a:r>
            <a:r>
              <a:rPr lang="en-US" altLang="zh-CN" sz="1200" dirty="0" err="1" smtClean="0"/>
              <a:t>Li,Hareton</a:t>
            </a:r>
            <a:r>
              <a:rPr lang="en-US" altLang="zh-CN" sz="1200" dirty="0" smtClean="0"/>
              <a:t> Leung. Understanding the API usage in Java[J]. Information and Software Technology,2018,73:.</a:t>
            </a:r>
            <a:endParaRPr lang="zh-CN" altLang="zh-CN" sz="1200" dirty="0" smtClean="0"/>
          </a:p>
          <a:p>
            <a:r>
              <a:rPr lang="en-US" altLang="zh-CN" sz="1200" dirty="0" smtClean="0"/>
              <a:t>[25]Oscar Vega-</a:t>
            </a:r>
            <a:r>
              <a:rPr lang="en-US" altLang="zh-CN" sz="1200" dirty="0" err="1" smtClean="0"/>
              <a:t>Gisbert,Jose</a:t>
            </a:r>
            <a:r>
              <a:rPr lang="en-US" altLang="zh-CN" sz="1200" dirty="0" smtClean="0"/>
              <a:t> E. </a:t>
            </a:r>
            <a:r>
              <a:rPr lang="en-US" altLang="zh-CN" sz="1200" dirty="0" err="1" smtClean="0"/>
              <a:t>Roman,Jeffrey</a:t>
            </a:r>
            <a:r>
              <a:rPr lang="en-US" altLang="zh-CN" sz="1200" dirty="0" smtClean="0"/>
              <a:t> M. </a:t>
            </a:r>
            <a:r>
              <a:rPr lang="en-US" altLang="zh-CN" sz="1200" dirty="0" err="1" smtClean="0"/>
              <a:t>Squyres</a:t>
            </a:r>
            <a:r>
              <a:rPr lang="en-US" altLang="zh-CN" sz="1200" dirty="0" smtClean="0"/>
              <a:t>. Design and implementation of Java bindings in Open MPI[J]. Parallel Computing,2018:.</a:t>
            </a:r>
            <a:endParaRPr lang="zh-CN" alt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0" y="0"/>
            <a:ext cx="9144000" cy="5143500"/>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177090" y="623015"/>
            <a:ext cx="2789820" cy="1924926"/>
          </a:xfrm>
          <a:prstGeom prst="rect">
            <a:avLst/>
          </a:prstGeom>
        </p:spPr>
      </p:pic>
      <p:sp>
        <p:nvSpPr>
          <p:cNvPr id="8" name="PA_矩形 17"/>
          <p:cNvSpPr/>
          <p:nvPr>
            <p:custDataLst>
              <p:tags r:id="rId1"/>
            </p:custDataLst>
          </p:nvPr>
        </p:nvSpPr>
        <p:spPr>
          <a:xfrm>
            <a:off x="1483745" y="2482919"/>
            <a:ext cx="6417142" cy="923330"/>
          </a:xfrm>
          <a:prstGeom prst="rect">
            <a:avLst/>
          </a:prstGeom>
        </p:spPr>
        <p:txBody>
          <a:bodyPr wrap="none">
            <a:spAutoFit/>
          </a:bodyPr>
          <a:lstStyle/>
          <a:p>
            <a:pPr algn="ctr">
              <a:spcBef>
                <a:spcPct val="0"/>
              </a:spcBef>
            </a:pPr>
            <a:r>
              <a:rPr lang="zh-CN" altLang="en-US" sz="5400" b="1" dirty="0" smtClean="0">
                <a:solidFill>
                  <a:schemeClr val="bg1"/>
                </a:solidFill>
                <a:latin typeface="微软雅黑" panose="020B0503020204020204" pitchFamily="34" charset="-122"/>
                <a:ea typeface="微软雅黑" panose="020B0503020204020204" pitchFamily="34" charset="-122"/>
              </a:rPr>
              <a:t>感谢您的观看与指正</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0" y="3553640"/>
            <a:ext cx="4692316" cy="180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501743" y="4137801"/>
            <a:ext cx="4692316" cy="180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9887" y="4119753"/>
            <a:ext cx="4471856" cy="180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885198" y="3542238"/>
            <a:ext cx="0" cy="25717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纯音乐 - Luv Letter.mp3">
            <a:hlinkClick r:id="" action="ppaction://media"/>
          </p:cNvPr>
          <p:cNvPicPr>
            <a:picLocks noChangeAspect="1"/>
          </p:cNvPicPr>
          <p:nvPr>
            <a:videoFile r:link="rId2"/>
            <p:extLst>
              <p:ext uri="{DAA4B4D4-6D71-4841-9C94-3DE7FCFB9230}">
                <p14:media xmlns:p14="http://schemas.microsoft.com/office/powerpoint/2010/main" xmlns="" r:embed="rId7"/>
              </p:ext>
            </p:extLst>
          </p:nvPr>
        </p:nvPicPr>
        <p:blipFill>
          <a:blip r:embed="rId8" cstate="print"/>
          <a:stretch>
            <a:fillRect/>
          </a:stretch>
        </p:blipFill>
        <p:spPr>
          <a:xfrm>
            <a:off x="9525000" y="-609600"/>
            <a:ext cx="609600" cy="609600"/>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500"/>
                            </p:stCondLst>
                            <p:childTnLst>
                              <p:par>
                                <p:cTn id="20" presetID="17" presetClass="entr" presetSubtype="8"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ppt_x</p:attrName>
                                        </p:attrNameLst>
                                      </p:cBhvr>
                                      <p:tavLst>
                                        <p:tav tm="0">
                                          <p:val>
                                            <p:strVal val="#ppt_x-#ppt_w/2"/>
                                          </p:val>
                                        </p:tav>
                                        <p:tav tm="100000">
                                          <p:val>
                                            <p:strVal val="#ppt_x"/>
                                          </p:val>
                                        </p:tav>
                                      </p:tavLst>
                                    </p:anim>
                                    <p:anim calcmode="lin" valueType="num">
                                      <p:cBhvr>
                                        <p:cTn id="23" dur="500" fill="hold"/>
                                        <p:tgtEl>
                                          <p:spTgt spid="10"/>
                                        </p:tgtEl>
                                        <p:attrNameLst>
                                          <p:attrName>ppt_y</p:attrName>
                                        </p:attrNameLst>
                                      </p:cBhvr>
                                      <p:tavLst>
                                        <p:tav tm="0">
                                          <p:val>
                                            <p:strVal val="#ppt_y"/>
                                          </p:val>
                                        </p:tav>
                                        <p:tav tm="100000">
                                          <p:val>
                                            <p:strVal val="#ppt_y"/>
                                          </p:val>
                                        </p:tav>
                                      </p:tavLst>
                                    </p:anim>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strVal val="#ppt_h"/>
                                          </p:val>
                                        </p:tav>
                                        <p:tav tm="100000">
                                          <p:val>
                                            <p:strVal val="#ppt_h"/>
                                          </p:val>
                                        </p:tav>
                                      </p:tavLst>
                                    </p:anim>
                                  </p:childTnLst>
                                </p:cTn>
                              </p:par>
                            </p:childTnLst>
                          </p:cTn>
                        </p:par>
                        <p:par>
                          <p:cTn id="26" fill="hold">
                            <p:stCondLst>
                              <p:cond delay="1500"/>
                            </p:stCondLst>
                            <p:childTnLst>
                              <p:par>
                                <p:cTn id="27" presetID="17" presetClass="entr" presetSubtype="8"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ppt_x</p:attrName>
                                        </p:attrNameLst>
                                      </p:cBhvr>
                                      <p:tavLst>
                                        <p:tav tm="0">
                                          <p:val>
                                            <p:strVal val="#ppt_x-#ppt_w/2"/>
                                          </p:val>
                                        </p:tav>
                                        <p:tav tm="100000">
                                          <p:val>
                                            <p:strVal val="#ppt_x"/>
                                          </p:val>
                                        </p:tav>
                                      </p:tavLst>
                                    </p:anim>
                                    <p:anim calcmode="lin" valueType="num">
                                      <p:cBhvr>
                                        <p:cTn id="30" dur="500" fill="hold"/>
                                        <p:tgtEl>
                                          <p:spTgt spid="12"/>
                                        </p:tgtEl>
                                        <p:attrNameLst>
                                          <p:attrName>ppt_y</p:attrName>
                                        </p:attrNameLst>
                                      </p:cBhvr>
                                      <p:tavLst>
                                        <p:tav tm="0">
                                          <p:val>
                                            <p:strVal val="#ppt_y"/>
                                          </p:val>
                                        </p:tav>
                                        <p:tav tm="100000">
                                          <p:val>
                                            <p:strVal val="#ppt_y"/>
                                          </p:val>
                                        </p:tav>
                                      </p:tavLst>
                                    </p:anim>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strVal val="#ppt_h"/>
                                          </p:val>
                                        </p:tav>
                                        <p:tav tm="100000">
                                          <p:val>
                                            <p:strVal val="#ppt_h"/>
                                          </p:val>
                                        </p:tav>
                                      </p:tavLst>
                                    </p:anim>
                                  </p:childTnLst>
                                </p:cTn>
                              </p:par>
                              <p:par>
                                <p:cTn id="33" presetID="17" presetClass="entr" presetSubtype="2"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ppt_x</p:attrName>
                                        </p:attrNameLst>
                                      </p:cBhvr>
                                      <p:tavLst>
                                        <p:tav tm="0">
                                          <p:val>
                                            <p:strVal val="#ppt_x+#ppt_w/2"/>
                                          </p:val>
                                        </p:tav>
                                        <p:tav tm="100000">
                                          <p:val>
                                            <p:strVal val="#ppt_x"/>
                                          </p:val>
                                        </p:tav>
                                      </p:tavLst>
                                    </p:anim>
                                    <p:anim calcmode="lin" valueType="num">
                                      <p:cBhvr>
                                        <p:cTn id="36" dur="500" fill="hold"/>
                                        <p:tgtEl>
                                          <p:spTgt spid="11"/>
                                        </p:tgtEl>
                                        <p:attrNameLst>
                                          <p:attrName>ppt_y</p:attrName>
                                        </p:attrNameLst>
                                      </p:cBhvr>
                                      <p:tavLst>
                                        <p:tav tm="0">
                                          <p:val>
                                            <p:strVal val="#ppt_y"/>
                                          </p:val>
                                        </p:tav>
                                        <p:tav tm="100000">
                                          <p:val>
                                            <p:strVal val="#ppt_y"/>
                                          </p:val>
                                        </p:tav>
                                      </p:tavLst>
                                    </p:anim>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strVal val="#ppt_h"/>
                                          </p:val>
                                        </p:tav>
                                        <p:tav tm="100000">
                                          <p:val>
                                            <p:strVal val="#ppt_h"/>
                                          </p:val>
                                        </p:tav>
                                      </p:tavLst>
                                    </p:anim>
                                  </p:childTnLst>
                                </p:cTn>
                              </p:par>
                              <p:par>
                                <p:cTn id="39" presetID="17" presetClass="entr" presetSubtype="4"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ppt_x</p:attrName>
                                        </p:attrNameLst>
                                      </p:cBhvr>
                                      <p:tavLst>
                                        <p:tav tm="0">
                                          <p:val>
                                            <p:strVal val="#ppt_x"/>
                                          </p:val>
                                        </p:tav>
                                        <p:tav tm="100000">
                                          <p:val>
                                            <p:strVal val="#ppt_x"/>
                                          </p:val>
                                        </p:tav>
                                      </p:tavLst>
                                    </p:anim>
                                    <p:anim calcmode="lin" valueType="num">
                                      <p:cBhvr>
                                        <p:cTn id="42" dur="500" fill="hold"/>
                                        <p:tgtEl>
                                          <p:spTgt spid="13"/>
                                        </p:tgtEl>
                                        <p:attrNameLst>
                                          <p:attrName>ppt_y</p:attrName>
                                        </p:attrNameLst>
                                      </p:cBhvr>
                                      <p:tavLst>
                                        <p:tav tm="0">
                                          <p:val>
                                            <p:strVal val="#ppt_y+#ppt_h/2"/>
                                          </p:val>
                                        </p:tav>
                                        <p:tav tm="100000">
                                          <p:val>
                                            <p:strVal val="#ppt_y"/>
                                          </p:val>
                                        </p:tav>
                                      </p:tavLst>
                                    </p:anim>
                                    <p:anim calcmode="lin" valueType="num">
                                      <p:cBhvr>
                                        <p:cTn id="43" dur="500" fill="hold"/>
                                        <p:tgtEl>
                                          <p:spTgt spid="13"/>
                                        </p:tgtEl>
                                        <p:attrNameLst>
                                          <p:attrName>ppt_w</p:attrName>
                                        </p:attrNameLst>
                                      </p:cBhvr>
                                      <p:tavLst>
                                        <p:tav tm="0">
                                          <p:val>
                                            <p:strVal val="#ppt_w"/>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5" repeatCount="indefinite" fill="remove" display="0">
                  <p:stCondLst>
                    <p:cond delay="indefinite"/>
                  </p:stCondLst>
                  <p:endCondLst>
                    <p:cond evt="onStopAudio" delay="0">
                      <p:tgtEl>
                        <p:sldTgt/>
                      </p:tgtEl>
                    </p:cond>
                  </p:endCondLst>
                </p:cTn>
                <p:tgtEl>
                  <p:spTgt spid="15"/>
                </p:tgtEl>
              </p:cMediaNode>
            </p:video>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754300" y="343383"/>
            <a:ext cx="5337512" cy="124942"/>
            <a:chOff x="2339067" y="457843"/>
            <a:chExt cx="7116682" cy="166589"/>
          </a:xfrm>
        </p:grpSpPr>
        <p:grpSp>
          <p:nvGrpSpPr>
            <p:cNvPr id="5" name="组合 4"/>
            <p:cNvGrpSpPr/>
            <p:nvPr/>
          </p:nvGrpSpPr>
          <p:grpSpPr>
            <a:xfrm>
              <a:off x="2339067" y="457843"/>
              <a:ext cx="1828586" cy="136906"/>
              <a:chOff x="2989063" y="523944"/>
              <a:chExt cx="1828586" cy="136906"/>
            </a:xfrm>
          </p:grpSpPr>
          <p:sp>
            <p:nvSpPr>
              <p:cNvPr id="11" name="椭圆 10"/>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椭圆 11"/>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椭圆 12"/>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椭圆 13"/>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6" name="组合 5"/>
            <p:cNvGrpSpPr/>
            <p:nvPr/>
          </p:nvGrpSpPr>
          <p:grpSpPr>
            <a:xfrm flipH="1">
              <a:off x="7627163" y="487526"/>
              <a:ext cx="1828586" cy="136906"/>
              <a:chOff x="2989063" y="523944"/>
              <a:chExt cx="1828586" cy="136906"/>
            </a:xfrm>
          </p:grpSpPr>
          <p:sp>
            <p:nvSpPr>
              <p:cNvPr id="7" name="椭圆 6"/>
              <p:cNvSpPr/>
              <p:nvPr/>
            </p:nvSpPr>
            <p:spPr>
              <a:xfrm flipH="1">
                <a:off x="3528429" y="548763"/>
                <a:ext cx="95079" cy="95079"/>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椭圆 7"/>
              <p:cNvSpPr/>
              <p:nvPr/>
            </p:nvSpPr>
            <p:spPr>
              <a:xfrm>
                <a:off x="4092608" y="532880"/>
                <a:ext cx="119035" cy="119035"/>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4680743" y="523944"/>
                <a:ext cx="136906" cy="13690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flipH="1">
                <a:off x="2989063" y="561170"/>
                <a:ext cx="70266" cy="70266"/>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sp>
        <p:nvSpPr>
          <p:cNvPr id="15" name="文本框 14"/>
          <p:cNvSpPr txBox="1"/>
          <p:nvPr/>
        </p:nvSpPr>
        <p:spPr>
          <a:xfrm>
            <a:off x="3776725" y="243860"/>
            <a:ext cx="1478280" cy="521970"/>
          </a:xfrm>
          <a:prstGeom prst="rect">
            <a:avLst/>
          </a:prstGeom>
          <a:noFill/>
        </p:spPr>
        <p:txBody>
          <a:bodyPr wrap="none" rtlCol="0">
            <a:spAutoFit/>
          </a:bodyPr>
          <a:lstStyle/>
          <a:p>
            <a:r>
              <a:rPr lang="zh-CN" altLang="en-US" sz="2800" spc="450" dirty="0">
                <a:solidFill>
                  <a:srgbClr val="2F5597"/>
                </a:solidFill>
                <a:latin typeface="汉仪菱心体简" panose="02010609000101010101" pitchFamily="49" charset="-122"/>
                <a:ea typeface="汉仪菱心体简" panose="02010609000101010101" pitchFamily="49" charset="-122"/>
              </a:rPr>
              <a:t>摘  要</a:t>
            </a:r>
          </a:p>
        </p:txBody>
      </p:sp>
      <p:sp>
        <p:nvSpPr>
          <p:cNvPr id="100" name="文本框 99"/>
          <p:cNvSpPr txBox="1"/>
          <p:nvPr/>
        </p:nvSpPr>
        <p:spPr>
          <a:xfrm>
            <a:off x="449580" y="691197"/>
            <a:ext cx="8460000" cy="4247317"/>
          </a:xfrm>
          <a:prstGeom prst="rect">
            <a:avLst/>
          </a:prstGeom>
          <a:noFill/>
          <a:ln w="9525">
            <a:noFill/>
          </a:ln>
        </p:spPr>
        <p:txBody>
          <a:bodyPr>
            <a:spAutoFit/>
          </a:bodyPr>
          <a:lstStyle/>
          <a:p>
            <a:r>
              <a:rPr lang="zh-CN" altLang="zh-CN" sz="1800" dirty="0" smtClean="0"/>
              <a:t>随着社会的发展，社会的方方面面都在利用信息化时代的优势。互联网的优势和普及使得各种系统的开发成为必需。</a:t>
            </a:r>
          </a:p>
          <a:p>
            <a:r>
              <a:rPr lang="zh-CN" altLang="zh-CN" sz="1800" dirty="0" smtClean="0"/>
              <a:t>本文以实际运用为开发背景，运用软件工程原理和开发方法，它主要是采用</a:t>
            </a:r>
            <a:r>
              <a:rPr lang="en-US" altLang="zh-CN" sz="1800" dirty="0" smtClean="0"/>
              <a:t>java</a:t>
            </a:r>
            <a:r>
              <a:rPr lang="zh-CN" altLang="zh-CN" sz="1800" dirty="0" smtClean="0"/>
              <a:t>语言技术和</a:t>
            </a:r>
            <a:r>
              <a:rPr lang="en-US" altLang="zh-CN" sz="1800" dirty="0" err="1" smtClean="0"/>
              <a:t>mysql</a:t>
            </a:r>
            <a:r>
              <a:rPr lang="zh-CN" altLang="zh-CN" sz="1800" dirty="0" smtClean="0"/>
              <a:t>数据库来完成对系统的设计。整个开发过程首先对畅阅读微信小程序进行需求分析，得出畅阅读微信小程序主要功能。接着对畅阅读微信小程序进行总体设计和详细设计。总体设计主要包括小程序功能设计、小程序总体结构设计、小程序数据结构设计和小程序安全设计等；详细设计主要包括畅阅读微信小程序数据库访问的实现，主要功能模块的具体实现，模块实现关键代码等。最后对畅阅读微信小程序进行了功能测试，并对测试结果进行了分析总结，得出畅阅读微信小程序存在的不足及需要改进的地方，为以后的畅阅读微信小程序维护提供了方便，同时也为今后开发类似畅阅读微信小程序提供了借鉴和帮助。</a:t>
            </a:r>
          </a:p>
          <a:p>
            <a:r>
              <a:rPr lang="zh-CN" altLang="zh-CN" sz="1800" dirty="0" smtClean="0"/>
              <a:t>畅阅读微信小程序开发使系统能够更加方便快捷，同时也促使畅阅读微信小程序变的更加系统化、有序化。系统界面较友好，易于操作。</a:t>
            </a:r>
          </a:p>
          <a:p>
            <a:r>
              <a:rPr lang="en-US" altLang="zh-CN" sz="1800" dirty="0" smtClean="0"/>
              <a:t> </a:t>
            </a:r>
            <a:r>
              <a:rPr lang="en-US" altLang="zh-CN" sz="1800" b="1" dirty="0" smtClean="0"/>
              <a:t/>
            </a:r>
            <a:br>
              <a:rPr lang="en-US" altLang="zh-CN" sz="1800" b="1" dirty="0" smtClean="0"/>
            </a:br>
            <a:endParaRPr sz="1800" b="0" dirty="0">
              <a:latin typeface="+mn-ea"/>
              <a:cs typeface="+mn-ea"/>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strVal val="#ppt_w+.3"/>
                                          </p:val>
                                        </p:tav>
                                        <p:tav tm="100000">
                                          <p:val>
                                            <p:strVal val="#ppt_w"/>
                                          </p:val>
                                        </p:tav>
                                      </p:tavLst>
                                    </p:anim>
                                    <p:anim calcmode="lin" valueType="num">
                                      <p:cBhvr>
                                        <p:cTn id="8" dur="1250" fill="hold"/>
                                        <p:tgtEl>
                                          <p:spTgt spid="4"/>
                                        </p:tgtEl>
                                        <p:attrNameLst>
                                          <p:attrName>ppt_h</p:attrName>
                                        </p:attrNameLst>
                                      </p:cBhvr>
                                      <p:tavLst>
                                        <p:tav tm="0">
                                          <p:val>
                                            <p:strVal val="#ppt_h"/>
                                          </p:val>
                                        </p:tav>
                                        <p:tav tm="100000">
                                          <p:val>
                                            <p:strVal val="#ppt_h"/>
                                          </p:val>
                                        </p:tav>
                                      </p:tavLst>
                                    </p:anim>
                                    <p:animEffect transition="in" filter="fade">
                                      <p:cBhvr>
                                        <p:cTn id="9" dur="1250"/>
                                        <p:tgtEl>
                                          <p:spTgt spid="4"/>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0860" y="123984"/>
            <a:ext cx="7886700" cy="994172"/>
          </a:xfrm>
        </p:spPr>
        <p:txBody>
          <a:bodyPr/>
          <a:lstStyle/>
          <a:p>
            <a:r>
              <a:rPr lang="zh-CN" altLang="zh-CN" b="1" dirty="0" smtClean="0"/>
              <a:t>课题意义</a:t>
            </a:r>
            <a:endParaRPr lang="zh-CN" altLang="zh-CN" b="1" dirty="0"/>
          </a:p>
        </p:txBody>
      </p:sp>
      <p:sp>
        <p:nvSpPr>
          <p:cNvPr id="3" name="内容占位符 2"/>
          <p:cNvSpPr>
            <a:spLocks noGrp="1"/>
          </p:cNvSpPr>
          <p:nvPr>
            <p:ph idx="1"/>
          </p:nvPr>
        </p:nvSpPr>
        <p:spPr>
          <a:xfrm>
            <a:off x="354965" y="1080294"/>
            <a:ext cx="8532000" cy="3960000"/>
          </a:xfrm>
        </p:spPr>
        <p:txBody>
          <a:bodyPr>
            <a:normAutofit/>
          </a:bodyPr>
          <a:lstStyle/>
          <a:p>
            <a:r>
              <a:rPr lang="zh-CN" altLang="zh-CN" sz="1800" dirty="0" smtClean="0"/>
              <a:t>如今，随着移动客户端的普及，微信因为其简单，方便，并且用户体验度好，所以被称为现在聊天沟通的新宠，同时也被应用到更多的企业做宣传推广。截至</a:t>
            </a:r>
            <a:r>
              <a:rPr lang="en-US" altLang="zh-CN" sz="1800" dirty="0" smtClean="0"/>
              <a:t>2017</a:t>
            </a:r>
            <a:r>
              <a:rPr lang="zh-CN" altLang="zh-CN" sz="1800" dirty="0" smtClean="0"/>
              <a:t>年底，微信用户数突破</a:t>
            </a:r>
            <a:r>
              <a:rPr lang="en-US" altLang="zh-CN" sz="1800" dirty="0" smtClean="0"/>
              <a:t>10</a:t>
            </a:r>
            <a:r>
              <a:rPr lang="zh-CN" altLang="zh-CN" sz="1800" dirty="0" smtClean="0"/>
              <a:t>亿，包括银行、证券、快递服务、电子商务等越来越多的公司在微信平台上推出相应的服务平台，以适应用户新的行为习惯。微信平台的科研社交网络平台已是势在必行。计算机技术在现代管理中的应用，使计算机成为人们应用现代技术的重要工具。能够有效的解决用户管理便捷化的问题，提高效率。给用户提供最全面、最专业的数据管理信息，帮助他们了解最新详细信息，还有就是借助微信端，能够更好的满足用户的需求，为用户节省时间以达到省时又高效的目的。</a:t>
            </a:r>
          </a:p>
          <a:p>
            <a:pPr>
              <a:lnSpc>
                <a:spcPct val="90000"/>
              </a:lnSpc>
              <a:buNone/>
            </a:pPr>
            <a:endParaRPr lang="zh-CN" alt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0014"/>
            <a:ext cx="7886700" cy="994172"/>
          </a:xfrm>
        </p:spPr>
        <p:txBody>
          <a:bodyPr/>
          <a:lstStyle/>
          <a:p>
            <a:r>
              <a:rPr lang="zh-CN" altLang="en-US"/>
              <a:t>主要内容</a:t>
            </a:r>
          </a:p>
        </p:txBody>
      </p:sp>
      <p:sp>
        <p:nvSpPr>
          <p:cNvPr id="3" name="内容占位符 2"/>
          <p:cNvSpPr>
            <a:spLocks noGrp="1"/>
          </p:cNvSpPr>
          <p:nvPr>
            <p:ph idx="1"/>
          </p:nvPr>
        </p:nvSpPr>
        <p:spPr>
          <a:xfrm>
            <a:off x="437515" y="973455"/>
            <a:ext cx="8309610" cy="3978275"/>
          </a:xfrm>
        </p:spPr>
        <p:txBody>
          <a:bodyPr>
            <a:normAutofit/>
          </a:bodyPr>
          <a:lstStyle/>
          <a:p>
            <a:r>
              <a:rPr lang="zh-CN" altLang="zh-CN" sz="1800" dirty="0" smtClean="0"/>
              <a:t>畅阅读微信小程序从功能、数据流程、可行性、运行环境进行需求分析。对畅阅读微信小程序的数据库、功能进行了详细设计，分析了主要界面设计和相关组件设计，畅阅读微信小程序的具体实现进行了介绍。从数据库中获取数据、向数据库中写入数据，实现系统直接对数据库进行各种数据库查询、插入、删除、更新等操作，在网页中加入动态内容，从而实现畅阅读微信小程序所需要的各种基本功能。</a:t>
            </a:r>
            <a:endParaRPr lang="zh-CN" altLang="zh-CN"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微信开发者工具</a:t>
            </a:r>
            <a:endParaRPr lang="zh-CN" altLang="zh-CN" b="1" dirty="0"/>
          </a:p>
        </p:txBody>
      </p:sp>
      <p:sp>
        <p:nvSpPr>
          <p:cNvPr id="3" name="内容占位符 2"/>
          <p:cNvSpPr>
            <a:spLocks noGrp="1"/>
          </p:cNvSpPr>
          <p:nvPr>
            <p:ph idx="1"/>
          </p:nvPr>
        </p:nvSpPr>
        <p:spPr/>
        <p:txBody>
          <a:bodyPr>
            <a:normAutofit fontScale="70000" lnSpcReduction="20000"/>
          </a:bodyPr>
          <a:lstStyle/>
          <a:p>
            <a:r>
              <a:rPr lang="zh-CN" altLang="zh-CN" sz="2000" dirty="0" smtClean="0"/>
              <a:t>微信开发者工具现在已经被小程序开发团队开发运行，目前微信开发者工具任然在不断的完善中，在开发小程序时经常要不断的更新。可以使用微信扫码登陆开发者工具，开发者工具将使用这个微信帐号的信息进行小程序的开发和调试。</a:t>
            </a:r>
          </a:p>
          <a:p>
            <a:r>
              <a:rPr lang="zh-CN" altLang="zh-CN" sz="2000" dirty="0" smtClean="0"/>
              <a:t>机型选择：小程序以智能手机的屏幕尺寸为设计标准，进行切图。</a:t>
            </a:r>
          </a:p>
          <a:p>
            <a:r>
              <a:rPr lang="zh-CN" altLang="zh-CN" sz="2000" dirty="0" smtClean="0"/>
              <a:t>预览界面：写好视图布局后点击编译，用来刷新视图界面。</a:t>
            </a:r>
          </a:p>
          <a:p>
            <a:r>
              <a:rPr lang="zh-CN" altLang="zh-CN" sz="2000" dirty="0" smtClean="0"/>
              <a:t>控制台：方便调试打印输出信息。</a:t>
            </a:r>
          </a:p>
          <a:p>
            <a:r>
              <a:rPr lang="zh-CN" altLang="zh-CN" sz="2000" dirty="0" smtClean="0"/>
              <a:t>上传代码：上传到腾讯服务器，提交审核必经步骤。上传代码时可以填写版本号和备注信息。</a:t>
            </a:r>
          </a:p>
          <a:p>
            <a:r>
              <a:rPr lang="zh-CN" altLang="zh-CN" sz="2000" dirty="0" smtClean="0"/>
              <a:t>资源文件：一般可以在资源文件进行对应项目的文件目录的断点调试。</a:t>
            </a:r>
          </a:p>
          <a:p>
            <a:r>
              <a:rPr lang="zh-CN" altLang="zh-CN" sz="2000" dirty="0" smtClean="0"/>
              <a:t>显示远程调试：手机端和</a:t>
            </a:r>
            <a:r>
              <a:rPr lang="en-US" altLang="zh-CN" sz="2000" dirty="0" smtClean="0"/>
              <a:t>PC</a:t>
            </a:r>
            <a:r>
              <a:rPr lang="zh-CN" altLang="zh-CN" sz="2000" dirty="0" smtClean="0"/>
              <a:t>端开发工具联调对用户而言是非常实用的。</a:t>
            </a:r>
          </a:p>
          <a:p>
            <a:r>
              <a:rPr lang="zh-CN" altLang="zh-CN" sz="2000" dirty="0" smtClean="0"/>
              <a:t>本地数据存储：显示的是本地存储的数据。</a:t>
            </a:r>
          </a:p>
          <a:p>
            <a:r>
              <a:rPr lang="zh-CN" altLang="zh-CN" sz="2000" dirty="0" smtClean="0"/>
              <a:t>视图调试：标组件以子父层级结构呈现，方便调试。</a:t>
            </a:r>
          </a:p>
          <a:p>
            <a:r>
              <a:rPr lang="zh-CN" altLang="zh-CN" sz="2000" dirty="0" smtClean="0"/>
              <a:t>微信限制在</a:t>
            </a:r>
            <a:r>
              <a:rPr lang="en-US" altLang="zh-CN" sz="2000" dirty="0" smtClean="0"/>
              <a:t>2M </a:t>
            </a:r>
            <a:r>
              <a:rPr lang="zh-CN" altLang="zh-CN" sz="2000" dirty="0" smtClean="0"/>
              <a:t>以内的代码体积；开发中一般不校验合法域名信息；小程序后台要做配置服务器域名。</a:t>
            </a:r>
          </a:p>
          <a:p>
            <a:r>
              <a:rPr lang="zh-CN" altLang="zh-CN" sz="2000" dirty="0" smtClean="0"/>
              <a:t>以上就是在开发过程中微信开发者工具常用到的功能，微信开发者工具也在不断的完善。</a:t>
            </a:r>
          </a:p>
          <a:p>
            <a:pPr>
              <a:buNone/>
            </a:pPr>
            <a:endParaRPr lang="zh-CN" alt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30334"/>
            <a:ext cx="7886700" cy="994172"/>
          </a:xfrm>
        </p:spPr>
        <p:txBody>
          <a:bodyPr/>
          <a:lstStyle/>
          <a:p>
            <a:r>
              <a:rPr lang="zh-CN" altLang="en-US" dirty="0"/>
              <a:t> </a:t>
            </a:r>
            <a:r>
              <a:rPr lang="en-US" altLang="zh-CN" b="1" dirty="0" smtClean="0"/>
              <a:t>SSM</a:t>
            </a:r>
            <a:r>
              <a:rPr lang="zh-CN" altLang="zh-CN" b="1" dirty="0" smtClean="0"/>
              <a:t>三大框架</a:t>
            </a:r>
            <a:endParaRPr lang="zh-CN" altLang="zh-CN" b="1" dirty="0"/>
          </a:p>
        </p:txBody>
      </p:sp>
      <p:sp>
        <p:nvSpPr>
          <p:cNvPr id="3" name="内容占位符 2"/>
          <p:cNvSpPr>
            <a:spLocks noGrp="1"/>
          </p:cNvSpPr>
          <p:nvPr>
            <p:ph idx="1"/>
          </p:nvPr>
        </p:nvSpPr>
        <p:spPr>
          <a:xfrm>
            <a:off x="393700" y="946785"/>
            <a:ext cx="8356600" cy="3911600"/>
          </a:xfrm>
        </p:spPr>
        <p:txBody>
          <a:bodyPr>
            <a:noAutofit/>
          </a:bodyPr>
          <a:lstStyle/>
          <a:p>
            <a:r>
              <a:rPr lang="en-US" altLang="zh-CN" sz="1400" dirty="0" smtClean="0"/>
              <a:t>1.Spring</a:t>
            </a:r>
            <a:r>
              <a:rPr lang="zh-CN" altLang="zh-CN" sz="1400" dirty="0" smtClean="0"/>
              <a:t>的优势</a:t>
            </a:r>
            <a:r>
              <a:rPr lang="en-US" altLang="zh-CN" sz="1400" dirty="0" smtClean="0"/>
              <a:t>:</a:t>
            </a:r>
            <a:br>
              <a:rPr lang="en-US" altLang="zh-CN" sz="1400" dirty="0" smtClean="0"/>
            </a:br>
            <a:r>
              <a:rPr lang="zh-CN" altLang="zh-CN" sz="1400" dirty="0" smtClean="0"/>
              <a:t>通过</a:t>
            </a:r>
            <a:r>
              <a:rPr lang="en-US" altLang="zh-CN" sz="1400" dirty="0" smtClean="0"/>
              <a:t>Spring</a:t>
            </a:r>
            <a:r>
              <a:rPr lang="zh-CN" altLang="zh-CN" sz="1400" dirty="0" smtClean="0"/>
              <a:t>的</a:t>
            </a:r>
            <a:r>
              <a:rPr lang="en-US" altLang="zh-CN" sz="1400" dirty="0" smtClean="0"/>
              <a:t>IOC</a:t>
            </a:r>
            <a:r>
              <a:rPr lang="zh-CN" altLang="zh-CN" sz="1400" dirty="0" smtClean="0"/>
              <a:t>特性，将对象之间的依赖关系交给了</a:t>
            </a:r>
            <a:r>
              <a:rPr lang="en-US" altLang="zh-CN" sz="1400" dirty="0" smtClean="0"/>
              <a:t>Spring</a:t>
            </a:r>
            <a:r>
              <a:rPr lang="zh-CN" altLang="zh-CN" sz="1400" dirty="0" smtClean="0"/>
              <a:t>控制，方便解耦，简化了开发。</a:t>
            </a:r>
          </a:p>
          <a:p>
            <a:r>
              <a:rPr lang="en-US" altLang="zh-CN" sz="1400" dirty="0" smtClean="0"/>
              <a:t>2.Spring MVC</a:t>
            </a:r>
            <a:r>
              <a:rPr lang="zh-CN" altLang="zh-CN" sz="1400" dirty="0" smtClean="0"/>
              <a:t>的优势</a:t>
            </a:r>
            <a:r>
              <a:rPr lang="en-US" altLang="zh-CN" sz="1400" dirty="0" smtClean="0"/>
              <a:t>:</a:t>
            </a:r>
            <a:br>
              <a:rPr lang="en-US" altLang="zh-CN" sz="1400" dirty="0" smtClean="0"/>
            </a:br>
            <a:r>
              <a:rPr lang="en-US" altLang="zh-CN" sz="1400" dirty="0" err="1" smtClean="0"/>
              <a:t>SpringMVC</a:t>
            </a:r>
            <a:r>
              <a:rPr lang="zh-CN" altLang="zh-CN" sz="1400" dirty="0" smtClean="0"/>
              <a:t>是使用了</a:t>
            </a:r>
            <a:r>
              <a:rPr lang="en-US" altLang="zh-CN" sz="1400" dirty="0" smtClean="0"/>
              <a:t>MVC</a:t>
            </a:r>
            <a:r>
              <a:rPr lang="zh-CN" altLang="zh-CN" sz="1400" dirty="0" smtClean="0"/>
              <a:t>设计思想的轻量级</a:t>
            </a:r>
            <a:r>
              <a:rPr lang="en-US" altLang="zh-CN" sz="1400" dirty="0" smtClean="0"/>
              <a:t>web</a:t>
            </a:r>
            <a:r>
              <a:rPr lang="zh-CN" altLang="zh-CN" sz="1400" dirty="0" smtClean="0"/>
              <a:t>框架，对</a:t>
            </a:r>
            <a:r>
              <a:rPr lang="en-US" altLang="zh-CN" sz="1400" dirty="0" smtClean="0"/>
              <a:t>web</a:t>
            </a:r>
            <a:r>
              <a:rPr lang="zh-CN" altLang="zh-CN" sz="1400" dirty="0" smtClean="0"/>
              <a:t>层进行解耦，使我们的开发更简洁。</a:t>
            </a:r>
          </a:p>
          <a:p>
            <a:r>
              <a:rPr lang="en-US" altLang="zh-CN" sz="1400" dirty="0" smtClean="0"/>
              <a:t>3.Mybatis</a:t>
            </a:r>
            <a:r>
              <a:rPr lang="zh-CN" altLang="zh-CN" sz="1400" dirty="0" smtClean="0"/>
              <a:t>的优势</a:t>
            </a:r>
            <a:r>
              <a:rPr lang="en-US" altLang="zh-CN" sz="1400" dirty="0" smtClean="0"/>
              <a:t>:</a:t>
            </a:r>
            <a:endParaRPr lang="zh-CN" altLang="zh-CN" sz="1400" dirty="0" smtClean="0"/>
          </a:p>
          <a:p>
            <a:r>
              <a:rPr lang="zh-CN" altLang="zh-CN" sz="1400" dirty="0" smtClean="0"/>
              <a:t>数据库的操作</a:t>
            </a:r>
            <a:r>
              <a:rPr lang="en-US" altLang="zh-CN" sz="1400" dirty="0" smtClean="0"/>
              <a:t>(</a:t>
            </a:r>
            <a:r>
              <a:rPr lang="en-US" altLang="zh-CN" sz="1400" dirty="0" err="1" smtClean="0"/>
              <a:t>sql</a:t>
            </a:r>
            <a:r>
              <a:rPr lang="en-US" altLang="zh-CN" sz="1400" dirty="0" smtClean="0"/>
              <a:t>)</a:t>
            </a:r>
            <a:r>
              <a:rPr lang="zh-CN" altLang="zh-CN" sz="1400" dirty="0" smtClean="0"/>
              <a:t>采用</a:t>
            </a:r>
            <a:r>
              <a:rPr lang="en-US" altLang="zh-CN" sz="1400" dirty="0" smtClean="0"/>
              <a:t>xml</a:t>
            </a:r>
            <a:r>
              <a:rPr lang="zh-CN" altLang="zh-CN" sz="1400" dirty="0" smtClean="0"/>
              <a:t>文件配置，解除了</a:t>
            </a:r>
            <a:r>
              <a:rPr lang="en-US" altLang="zh-CN" sz="1400" dirty="0" err="1" smtClean="0"/>
              <a:t>sql</a:t>
            </a:r>
            <a:r>
              <a:rPr lang="zh-CN" altLang="zh-CN" sz="1400" dirty="0" smtClean="0"/>
              <a:t>和代码的耦合，提供映射标签，支持对象和和数据库</a:t>
            </a:r>
            <a:r>
              <a:rPr lang="en-US" altLang="zh-CN" sz="1400" dirty="0" err="1" smtClean="0"/>
              <a:t>orm</a:t>
            </a:r>
            <a:r>
              <a:rPr lang="zh-CN" altLang="zh-CN" sz="1400" dirty="0" smtClean="0"/>
              <a:t>字段关系的映射，支持对象关系映射标签，支持对象关系的组建提供了</a:t>
            </a:r>
            <a:r>
              <a:rPr lang="en-US" altLang="zh-CN" sz="1400" dirty="0" smtClean="0"/>
              <a:t>xml</a:t>
            </a:r>
            <a:r>
              <a:rPr lang="zh-CN" altLang="zh-CN" sz="1400" dirty="0" smtClean="0"/>
              <a:t>标签，支持动态的</a:t>
            </a:r>
            <a:r>
              <a:rPr lang="en-US" altLang="zh-CN" sz="1400" dirty="0" err="1" smtClean="0"/>
              <a:t>sql</a:t>
            </a:r>
            <a:r>
              <a:rPr lang="zh-CN" altLang="zh-CN" sz="1400" dirty="0" smtClean="0"/>
              <a:t>。</a:t>
            </a:r>
            <a:endParaRPr lang="zh-CN" altLang="zh-CN"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smtClean="0"/>
              <a:t>系统设计目标</a:t>
            </a:r>
            <a:endParaRPr lang="zh-CN" altLang="en-US" dirty="0"/>
          </a:p>
        </p:txBody>
      </p:sp>
      <p:sp>
        <p:nvSpPr>
          <p:cNvPr id="3" name="内容占位符 2"/>
          <p:cNvSpPr>
            <a:spLocks noGrp="1"/>
          </p:cNvSpPr>
          <p:nvPr>
            <p:ph idx="1"/>
          </p:nvPr>
        </p:nvSpPr>
        <p:spPr/>
        <p:txBody>
          <a:bodyPr>
            <a:normAutofit/>
          </a:bodyPr>
          <a:lstStyle/>
          <a:p>
            <a:r>
              <a:rPr lang="zh-CN" altLang="zh-CN" sz="1600" dirty="0" smtClean="0"/>
              <a:t>当今社会的生活节奏越来越快，人们对手机微信的需求也越来越高，不仅对操作简单、功能齐全方面，而且对于用户的体验度也有了更高的要求，最快捷高效的方式莫过于利用互联网，将畅阅读微信小程序和互联网结合起来，为用户提供方便快捷的服务。</a:t>
            </a:r>
          </a:p>
          <a:p>
            <a:r>
              <a:rPr lang="zh-CN" altLang="zh-CN" sz="1600" dirty="0" smtClean="0"/>
              <a:t>需求分析的任务是通过详细调查现实要处理的对象，充分了解系统的工作概况，明确用户的各种需求，然后在此基础上确定新系统的功能。新系统必须充分考虑今后可能的扩充和改变。</a:t>
            </a:r>
            <a:endParaRPr lang="zh-CN" altLang="zh-CN"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4060" y="111125"/>
            <a:ext cx="4010660" cy="646331"/>
          </a:xfrm>
          <a:prstGeom prst="rect">
            <a:avLst/>
          </a:prstGeom>
          <a:noFill/>
        </p:spPr>
        <p:txBody>
          <a:bodyPr wrap="square" rtlCol="0" anchor="t">
            <a:spAutoFit/>
          </a:bodyPr>
          <a:lstStyle/>
          <a:p>
            <a:r>
              <a:rPr lang="zh-CN" altLang="zh-CN" sz="3600" dirty="0" smtClean="0"/>
              <a:t>系统结构图</a:t>
            </a:r>
            <a:endParaRPr lang="zh-CN" altLang="en-US" sz="3600" dirty="0"/>
          </a:p>
        </p:txBody>
      </p:sp>
      <p:sp>
        <p:nvSpPr>
          <p:cNvPr id="143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337" name="Object 1"/>
          <p:cNvGraphicFramePr>
            <a:graphicFrameLocks noChangeAspect="1"/>
          </p:cNvGraphicFramePr>
          <p:nvPr/>
        </p:nvGraphicFramePr>
        <p:xfrm>
          <a:off x="2190750" y="1447800"/>
          <a:ext cx="4629150" cy="2533650"/>
        </p:xfrm>
        <a:graphic>
          <a:graphicData uri="http://schemas.openxmlformats.org/presentationml/2006/ole">
            <p:oleObj spid="_x0000_s14337" name="Visio" r:id="rId3" imgW="6800867" imgH="3724380" progId="Visio.Drawing.15">
              <p:embed/>
            </p:oleObj>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557E694-A579-4878-BDA1-C689AD30DE2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毕业论文蓝色PPT背景"/>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TotalTime>
  <Words>2598</Words>
  <Application>Microsoft Office PowerPoint</Application>
  <PresentationFormat>全屏显示(16:9)</PresentationFormat>
  <Paragraphs>99</Paragraphs>
  <Slides>22</Slides>
  <Notes>4</Notes>
  <HiddenSlides>0</HiddenSlides>
  <MMClips>2</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24" baseType="lpstr">
      <vt:lpstr>Office 主题</vt:lpstr>
      <vt:lpstr>Microsoft Visio 绘图</vt:lpstr>
      <vt:lpstr>幻灯片 1</vt:lpstr>
      <vt:lpstr>幻灯片 2</vt:lpstr>
      <vt:lpstr>幻灯片 3</vt:lpstr>
      <vt:lpstr>课题意义</vt:lpstr>
      <vt:lpstr>主要内容</vt:lpstr>
      <vt:lpstr>微信开发者工具</vt:lpstr>
      <vt:lpstr> SSM三大框架</vt:lpstr>
      <vt:lpstr>系统设计目标</vt:lpstr>
      <vt:lpstr>幻灯片 9</vt:lpstr>
      <vt:lpstr>幻灯片 10</vt:lpstr>
      <vt:lpstr>幻灯片 11</vt:lpstr>
      <vt:lpstr>幻灯片 12</vt:lpstr>
      <vt:lpstr>登录界面图</vt:lpstr>
      <vt:lpstr>用户注册界面图</vt:lpstr>
      <vt:lpstr>系统首页界面图</vt:lpstr>
      <vt:lpstr>我的界面图</vt:lpstr>
      <vt:lpstr>管理员登录界面图</vt:lpstr>
      <vt:lpstr>管理员功能界面图</vt:lpstr>
      <vt:lpstr>系统测试</vt:lpstr>
      <vt:lpstr>结  论</vt:lpstr>
      <vt:lpstr>参考文献</vt:lpstr>
      <vt:lpstr>幻灯片 22</vt:lpstr>
    </vt:vector>
  </TitlesOfParts>
  <Company>P R 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毕业论文蓝色PPT背景</dc:title>
  <dc:creator>China</dc:creator>
  <cp:lastModifiedBy>Administrator</cp:lastModifiedBy>
  <cp:revision>17</cp:revision>
  <dcterms:created xsi:type="dcterms:W3CDTF">2017-03-05T13:09:00Z</dcterms:created>
  <dcterms:modified xsi:type="dcterms:W3CDTF">2021-01-06T06:12:40Z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